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8" r:id="rId4"/>
  </p:sldMasterIdLst>
  <p:notesMasterIdLst>
    <p:notesMasterId r:id="rId44"/>
  </p:notesMasterIdLst>
  <p:sldIdLst>
    <p:sldId id="3825" r:id="rId5"/>
    <p:sldId id="3878" r:id="rId6"/>
    <p:sldId id="3826" r:id="rId7"/>
    <p:sldId id="3835" r:id="rId8"/>
    <p:sldId id="3828" r:id="rId9"/>
    <p:sldId id="3868" r:id="rId10"/>
    <p:sldId id="3870" r:id="rId11"/>
    <p:sldId id="3871" r:id="rId12"/>
    <p:sldId id="3872" r:id="rId13"/>
    <p:sldId id="3882" r:id="rId14"/>
    <p:sldId id="3873" r:id="rId15"/>
    <p:sldId id="3874" r:id="rId16"/>
    <p:sldId id="3875" r:id="rId17"/>
    <p:sldId id="3876" r:id="rId18"/>
    <p:sldId id="3836" r:id="rId19"/>
    <p:sldId id="3837" r:id="rId20"/>
    <p:sldId id="3839" r:id="rId21"/>
    <p:sldId id="3844" r:id="rId22"/>
    <p:sldId id="3841" r:id="rId23"/>
    <p:sldId id="3840" r:id="rId24"/>
    <p:sldId id="3842" r:id="rId25"/>
    <p:sldId id="3843" r:id="rId26"/>
    <p:sldId id="3845" r:id="rId27"/>
    <p:sldId id="3846" r:id="rId28"/>
    <p:sldId id="3857" r:id="rId29"/>
    <p:sldId id="3858" r:id="rId30"/>
    <p:sldId id="3859" r:id="rId31"/>
    <p:sldId id="3860" r:id="rId32"/>
    <p:sldId id="3861" r:id="rId33"/>
    <p:sldId id="3862" r:id="rId34"/>
    <p:sldId id="3863" r:id="rId35"/>
    <p:sldId id="3864" r:id="rId36"/>
    <p:sldId id="3865" r:id="rId37"/>
    <p:sldId id="3866" r:id="rId38"/>
    <p:sldId id="3867" r:id="rId39"/>
    <p:sldId id="3880" r:id="rId40"/>
    <p:sldId id="3879" r:id="rId41"/>
    <p:sldId id="3881" r:id="rId42"/>
    <p:sldId id="383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2E5"/>
    <a:srgbClr val="A8D08D"/>
    <a:srgbClr val="F4B083"/>
    <a:srgbClr val="2CC3B4"/>
    <a:srgbClr val="4E9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86441" autoAdjust="0"/>
  </p:normalViewPr>
  <p:slideViewPr>
    <p:cSldViewPr snapToGrid="0">
      <p:cViewPr varScale="1">
        <p:scale>
          <a:sx n="73" d="100"/>
          <a:sy n="73" d="100"/>
        </p:scale>
        <p:origin x="874" y="101"/>
      </p:cViewPr>
      <p:guideLst>
        <p:guide orient="horz" pos="1200"/>
        <p:guide orient="horz" pos="3408"/>
        <p:guide pos="6936"/>
        <p:guide pos="744"/>
      </p:guideLst>
    </p:cSldViewPr>
  </p:slideViewPr>
  <p:outlineViewPr>
    <p:cViewPr>
      <p:scale>
        <a:sx n="33" d="100"/>
        <a:sy n="33" d="100"/>
      </p:scale>
      <p:origin x="0" y="-6562"/>
    </p:cViewPr>
    <p:sldLst>
      <p:sld r:id="rId1"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Distribution of Output Classes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No DR</c:v>
                </c:pt>
              </c:strCache>
            </c:strRef>
          </c:tx>
          <c:spPr>
            <a:solidFill>
              <a:schemeClr val="accent1"/>
            </a:solidFill>
            <a:ln>
              <a:noFill/>
            </a:ln>
            <a:effectLst/>
          </c:spPr>
          <c:invertIfNegative val="0"/>
          <c:cat>
            <c:strRef>
              <c:f>Sheet1!$A$2:$A$6</c:f>
              <c:strCache>
                <c:ptCount val="5"/>
                <c:pt idx="0">
                  <c:v>No DR</c:v>
                </c:pt>
                <c:pt idx="1">
                  <c:v>Mild</c:v>
                </c:pt>
                <c:pt idx="2">
                  <c:v>Moderate</c:v>
                </c:pt>
                <c:pt idx="3">
                  <c:v>Severe</c:v>
                </c:pt>
                <c:pt idx="4">
                  <c:v>Proliferate</c:v>
                </c:pt>
              </c:strCache>
            </c:strRef>
          </c:cat>
          <c:val>
            <c:numRef>
              <c:f>Sheet1!$B$2:$B$6</c:f>
              <c:numCache>
                <c:formatCode>General</c:formatCode>
                <c:ptCount val="5"/>
                <c:pt idx="0">
                  <c:v>1805</c:v>
                </c:pt>
              </c:numCache>
            </c:numRef>
          </c:val>
          <c:extLst>
            <c:ext xmlns:c16="http://schemas.microsoft.com/office/drawing/2014/chart" uri="{C3380CC4-5D6E-409C-BE32-E72D297353CC}">
              <c16:uniqueId val="{00000000-9B4B-4160-9098-CA50641AE538}"/>
            </c:ext>
          </c:extLst>
        </c:ser>
        <c:ser>
          <c:idx val="1"/>
          <c:order val="1"/>
          <c:tx>
            <c:strRef>
              <c:f>Sheet1!$C$1</c:f>
              <c:strCache>
                <c:ptCount val="1"/>
                <c:pt idx="0">
                  <c:v>Mild</c:v>
                </c:pt>
              </c:strCache>
            </c:strRef>
          </c:tx>
          <c:spPr>
            <a:solidFill>
              <a:schemeClr val="accent2"/>
            </a:solidFill>
            <a:ln>
              <a:noFill/>
            </a:ln>
            <a:effectLst/>
          </c:spPr>
          <c:invertIfNegative val="0"/>
          <c:cat>
            <c:strRef>
              <c:f>Sheet1!$A$2:$A$6</c:f>
              <c:strCache>
                <c:ptCount val="5"/>
                <c:pt idx="0">
                  <c:v>No DR</c:v>
                </c:pt>
                <c:pt idx="1">
                  <c:v>Mild</c:v>
                </c:pt>
                <c:pt idx="2">
                  <c:v>Moderate</c:v>
                </c:pt>
                <c:pt idx="3">
                  <c:v>Severe</c:v>
                </c:pt>
                <c:pt idx="4">
                  <c:v>Proliferate</c:v>
                </c:pt>
              </c:strCache>
            </c:strRef>
          </c:cat>
          <c:val>
            <c:numRef>
              <c:f>Sheet1!$C$2:$C$6</c:f>
              <c:numCache>
                <c:formatCode>General</c:formatCode>
                <c:ptCount val="5"/>
                <c:pt idx="1">
                  <c:v>999</c:v>
                </c:pt>
              </c:numCache>
            </c:numRef>
          </c:val>
          <c:extLst>
            <c:ext xmlns:c16="http://schemas.microsoft.com/office/drawing/2014/chart" uri="{C3380CC4-5D6E-409C-BE32-E72D297353CC}">
              <c16:uniqueId val="{00000003-9B4B-4160-9098-CA50641AE538}"/>
            </c:ext>
          </c:extLst>
        </c:ser>
        <c:ser>
          <c:idx val="2"/>
          <c:order val="2"/>
          <c:tx>
            <c:strRef>
              <c:f>Sheet1!$D$1</c:f>
              <c:strCache>
                <c:ptCount val="1"/>
                <c:pt idx="0">
                  <c:v>Moderate</c:v>
                </c:pt>
              </c:strCache>
            </c:strRef>
          </c:tx>
          <c:spPr>
            <a:solidFill>
              <a:schemeClr val="accent3"/>
            </a:solidFill>
            <a:ln>
              <a:noFill/>
            </a:ln>
            <a:effectLst/>
          </c:spPr>
          <c:invertIfNegative val="0"/>
          <c:cat>
            <c:strRef>
              <c:f>Sheet1!$A$2:$A$6</c:f>
              <c:strCache>
                <c:ptCount val="5"/>
                <c:pt idx="0">
                  <c:v>No DR</c:v>
                </c:pt>
                <c:pt idx="1">
                  <c:v>Mild</c:v>
                </c:pt>
                <c:pt idx="2">
                  <c:v>Moderate</c:v>
                </c:pt>
                <c:pt idx="3">
                  <c:v>Severe</c:v>
                </c:pt>
                <c:pt idx="4">
                  <c:v>Proliferate</c:v>
                </c:pt>
              </c:strCache>
            </c:strRef>
          </c:cat>
          <c:val>
            <c:numRef>
              <c:f>Sheet1!$D$2:$D$6</c:f>
              <c:numCache>
                <c:formatCode>General</c:formatCode>
                <c:ptCount val="5"/>
                <c:pt idx="2">
                  <c:v>370</c:v>
                </c:pt>
              </c:numCache>
            </c:numRef>
          </c:val>
          <c:extLst>
            <c:ext xmlns:c16="http://schemas.microsoft.com/office/drawing/2014/chart" uri="{C3380CC4-5D6E-409C-BE32-E72D297353CC}">
              <c16:uniqueId val="{00000004-9B4B-4160-9098-CA50641AE538}"/>
            </c:ext>
          </c:extLst>
        </c:ser>
        <c:ser>
          <c:idx val="3"/>
          <c:order val="3"/>
          <c:tx>
            <c:strRef>
              <c:f>Sheet1!$E$1</c:f>
              <c:strCache>
                <c:ptCount val="1"/>
                <c:pt idx="0">
                  <c:v>Severe</c:v>
                </c:pt>
              </c:strCache>
            </c:strRef>
          </c:tx>
          <c:spPr>
            <a:solidFill>
              <a:schemeClr val="accent4"/>
            </a:solidFill>
            <a:ln>
              <a:noFill/>
            </a:ln>
            <a:effectLst/>
          </c:spPr>
          <c:invertIfNegative val="0"/>
          <c:cat>
            <c:strRef>
              <c:f>Sheet1!$A$2:$A$6</c:f>
              <c:strCache>
                <c:ptCount val="5"/>
                <c:pt idx="0">
                  <c:v>No DR</c:v>
                </c:pt>
                <c:pt idx="1">
                  <c:v>Mild</c:v>
                </c:pt>
                <c:pt idx="2">
                  <c:v>Moderate</c:v>
                </c:pt>
                <c:pt idx="3">
                  <c:v>Severe</c:v>
                </c:pt>
                <c:pt idx="4">
                  <c:v>Proliferate</c:v>
                </c:pt>
              </c:strCache>
            </c:strRef>
          </c:cat>
          <c:val>
            <c:numRef>
              <c:f>Sheet1!$E$2:$E$6</c:f>
              <c:numCache>
                <c:formatCode>General</c:formatCode>
                <c:ptCount val="5"/>
                <c:pt idx="3">
                  <c:v>295</c:v>
                </c:pt>
              </c:numCache>
            </c:numRef>
          </c:val>
          <c:extLst>
            <c:ext xmlns:c16="http://schemas.microsoft.com/office/drawing/2014/chart" uri="{C3380CC4-5D6E-409C-BE32-E72D297353CC}">
              <c16:uniqueId val="{00000005-9B4B-4160-9098-CA50641AE538}"/>
            </c:ext>
          </c:extLst>
        </c:ser>
        <c:ser>
          <c:idx val="4"/>
          <c:order val="4"/>
          <c:tx>
            <c:strRef>
              <c:f>Sheet1!$F$1</c:f>
              <c:strCache>
                <c:ptCount val="1"/>
                <c:pt idx="0">
                  <c:v>Proliferate</c:v>
                </c:pt>
              </c:strCache>
            </c:strRef>
          </c:tx>
          <c:spPr>
            <a:solidFill>
              <a:schemeClr val="accent5"/>
            </a:solidFill>
            <a:ln>
              <a:noFill/>
            </a:ln>
            <a:effectLst/>
          </c:spPr>
          <c:invertIfNegative val="0"/>
          <c:cat>
            <c:strRef>
              <c:f>Sheet1!$A$2:$A$6</c:f>
              <c:strCache>
                <c:ptCount val="5"/>
                <c:pt idx="0">
                  <c:v>No DR</c:v>
                </c:pt>
                <c:pt idx="1">
                  <c:v>Mild</c:v>
                </c:pt>
                <c:pt idx="2">
                  <c:v>Moderate</c:v>
                </c:pt>
                <c:pt idx="3">
                  <c:v>Severe</c:v>
                </c:pt>
                <c:pt idx="4">
                  <c:v>Proliferate</c:v>
                </c:pt>
              </c:strCache>
            </c:strRef>
          </c:cat>
          <c:val>
            <c:numRef>
              <c:f>Sheet1!$F$2:$F$6</c:f>
              <c:numCache>
                <c:formatCode>General</c:formatCode>
                <c:ptCount val="5"/>
                <c:pt idx="4">
                  <c:v>193</c:v>
                </c:pt>
              </c:numCache>
            </c:numRef>
          </c:val>
          <c:extLst>
            <c:ext xmlns:c16="http://schemas.microsoft.com/office/drawing/2014/chart" uri="{C3380CC4-5D6E-409C-BE32-E72D297353CC}">
              <c16:uniqueId val="{00000007-9B4B-4160-9098-CA50641AE538}"/>
            </c:ext>
          </c:extLst>
        </c:ser>
        <c:dLbls>
          <c:showLegendKey val="0"/>
          <c:showVal val="0"/>
          <c:showCatName val="0"/>
          <c:showSerName val="0"/>
          <c:showPercent val="0"/>
          <c:showBubbleSize val="0"/>
        </c:dLbls>
        <c:gapWidth val="219"/>
        <c:overlap val="-27"/>
        <c:axId val="1340061887"/>
        <c:axId val="1340053983"/>
      </c:barChart>
      <c:catAx>
        <c:axId val="1340061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0053983"/>
        <c:crosses val="autoZero"/>
        <c:auto val="1"/>
        <c:lblAlgn val="ctr"/>
        <c:lblOffset val="100"/>
        <c:noMultiLvlLbl val="0"/>
      </c:catAx>
      <c:valAx>
        <c:axId val="134005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400618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8/13/2023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0C6A29-4676-420C-BBE3-ACC2B80F64D4}" type="slidenum">
              <a:rPr lang="en-US" smtClean="0"/>
              <a:t>6</a:t>
            </a:fld>
            <a:endParaRPr lang="en-US" dirty="0"/>
          </a:p>
        </p:txBody>
      </p:sp>
    </p:spTree>
    <p:extLst>
      <p:ext uri="{BB962C8B-B14F-4D97-AF65-F5344CB8AC3E}">
        <p14:creationId xmlns:p14="http://schemas.microsoft.com/office/powerpoint/2010/main" val="333046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40231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133383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0C6A29-4676-420C-BBE3-ACC2B80F64D4}" type="slidenum">
              <a:rPr lang="en-US" smtClean="0"/>
              <a:t>21</a:t>
            </a:fld>
            <a:endParaRPr lang="en-US" dirty="0"/>
          </a:p>
        </p:txBody>
      </p:sp>
    </p:spTree>
    <p:extLst>
      <p:ext uri="{BB962C8B-B14F-4D97-AF65-F5344CB8AC3E}">
        <p14:creationId xmlns:p14="http://schemas.microsoft.com/office/powerpoint/2010/main" val="2329274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0C6A29-4676-420C-BBE3-ACC2B80F64D4}" type="slidenum">
              <a:rPr lang="en-US" smtClean="0"/>
              <a:t>25</a:t>
            </a:fld>
            <a:endParaRPr lang="en-US" dirty="0"/>
          </a:p>
        </p:txBody>
      </p:sp>
    </p:spTree>
    <p:extLst>
      <p:ext uri="{BB962C8B-B14F-4D97-AF65-F5344CB8AC3E}">
        <p14:creationId xmlns:p14="http://schemas.microsoft.com/office/powerpoint/2010/main" val="179116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ompetitions/aptos2019-blindness-detection"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chart" Target="../charts/char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093208" y="2149312"/>
            <a:ext cx="6592824" cy="2386584"/>
          </a:xfrm>
        </p:spPr>
        <p:txBody>
          <a:bodyPr>
            <a:noAutofit/>
          </a:bodyPr>
          <a:lstStyle/>
          <a:p>
            <a:r>
              <a:rPr lang="en-US" sz="4800" dirty="0"/>
              <a:t>ENERGY EFFICIENT AI CORE ON FPGA FOR POINT OF CARE APPLICATION</a:t>
            </a:r>
          </a:p>
        </p:txBody>
      </p:sp>
      <p:sp>
        <p:nvSpPr>
          <p:cNvPr id="4" name="Subtitle 3"/>
          <p:cNvSpPr>
            <a:spLocks noGrp="1"/>
          </p:cNvSpPr>
          <p:nvPr>
            <p:ph type="subTitle" idx="1"/>
          </p:nvPr>
        </p:nvSpPr>
        <p:spPr>
          <a:xfrm>
            <a:off x="5093208" y="4432532"/>
            <a:ext cx="6592824" cy="743114"/>
          </a:xfrm>
        </p:spPr>
        <p:txBody>
          <a:bodyPr>
            <a:normAutofit lnSpcReduction="10000"/>
          </a:bodyPr>
          <a:lstStyle/>
          <a:p>
            <a:r>
              <a:rPr lang="en-US" sz="2000" dirty="0" smtClean="0"/>
              <a:t>SUPERVISOR: </a:t>
            </a:r>
            <a:r>
              <a:rPr lang="en-US" sz="2000" dirty="0"/>
              <a:t>Ms</a:t>
            </a:r>
            <a:r>
              <a:rPr lang="en-US" sz="2000" dirty="0" smtClean="0"/>
              <a:t>. </a:t>
            </a:r>
            <a:r>
              <a:rPr lang="en-US" sz="2000" dirty="0"/>
              <a:t>FAUZIA </a:t>
            </a:r>
            <a:r>
              <a:rPr lang="en-US" sz="2000" dirty="0" smtClean="0"/>
              <a:t>YASIR</a:t>
            </a:r>
          </a:p>
          <a:p>
            <a:r>
              <a:rPr lang="en-US" sz="2000" dirty="0" smtClean="0">
                <a:latin typeface="Microsoft JhengHei" panose="020B0604030504040204" pitchFamily="34" charset="-120"/>
                <a:ea typeface="Microsoft JhengHei" panose="020B0604030504040204" pitchFamily="34" charset="-120"/>
              </a:rPr>
              <a:t>CO-SUPERVISOR</a:t>
            </a:r>
            <a:r>
              <a:rPr lang="en-US" sz="2000" dirty="0" smtClean="0"/>
              <a:t>: </a:t>
            </a:r>
            <a:r>
              <a:rPr lang="en-US" sz="2000" dirty="0">
                <a:latin typeface="Microsoft JhengHei" panose="020B0604030504040204" pitchFamily="34" charset="-120"/>
                <a:ea typeface="Microsoft JhengHei" panose="020B0604030504040204" pitchFamily="34" charset="-120"/>
              </a:rPr>
              <a:t>DR. MAJIDA KAZMI</a:t>
            </a:r>
          </a:p>
        </p:txBody>
      </p:sp>
      <p:sp>
        <p:nvSpPr>
          <p:cNvPr id="6" name="TextBox 5"/>
          <p:cNvSpPr txBox="1"/>
          <p:nvPr/>
        </p:nvSpPr>
        <p:spPr>
          <a:xfrm>
            <a:off x="2328421" y="1041316"/>
            <a:ext cx="820132" cy="1107996"/>
          </a:xfrm>
          <a:prstGeom prst="rect">
            <a:avLst/>
          </a:prstGeom>
          <a:noFill/>
        </p:spPr>
        <p:txBody>
          <a:bodyPr wrap="square" rtlCol="0">
            <a:spAutoFit/>
          </a:bodyPr>
          <a:lstStyle/>
          <a:p>
            <a:r>
              <a:rPr lang="en-US" sz="6600" b="1" dirty="0" smtClean="0">
                <a:solidFill>
                  <a:schemeClr val="bg1"/>
                </a:solidFill>
                <a:latin typeface="Bahnschrift SemiBold SemiConden" panose="020B0502040204020203" pitchFamily="34" charset="0"/>
              </a:rPr>
              <a:t>21</a:t>
            </a:r>
            <a:endParaRPr lang="en-US" sz="6600" b="1" dirty="0">
              <a:solidFill>
                <a:schemeClr val="bg1"/>
              </a:solidFill>
              <a:latin typeface="Bahnschrift SemiBold SemiConden" panose="020B0502040204020203" pitchFamily="34" charset="0"/>
            </a:endParaRPr>
          </a:p>
        </p:txBody>
      </p:sp>
      <p:sp>
        <p:nvSpPr>
          <p:cNvPr id="7" name="Text Placeholder 8"/>
          <p:cNvSpPr txBox="1">
            <a:spLocks/>
          </p:cNvSpPr>
          <p:nvPr/>
        </p:nvSpPr>
        <p:spPr>
          <a:xfrm>
            <a:off x="4056373" y="5175646"/>
            <a:ext cx="8135628" cy="18143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bg1"/>
                </a:solidFill>
              </a:rPr>
              <a:t>Alauddin Taha Faya		   CS-19305	</a:t>
            </a:r>
            <a:r>
              <a:rPr lang="en-US" sz="1800" dirty="0" smtClean="0">
                <a:solidFill>
                  <a:schemeClr val="bg1"/>
                </a:solidFill>
              </a:rPr>
              <a:t>                      2.417</a:t>
            </a:r>
          </a:p>
          <a:p>
            <a:pPr marL="0" indent="0">
              <a:buNone/>
            </a:pPr>
            <a:r>
              <a:rPr lang="en-US" sz="1800" dirty="0" smtClean="0">
                <a:solidFill>
                  <a:schemeClr val="bg1"/>
                </a:solidFill>
              </a:rPr>
              <a:t>Rimsha Sohail 		  	   CS-19051		        3.299</a:t>
            </a:r>
          </a:p>
          <a:p>
            <a:pPr marL="0" indent="0">
              <a:buNone/>
            </a:pPr>
            <a:r>
              <a:rPr lang="en-US" sz="1800" dirty="0" smtClean="0">
                <a:solidFill>
                  <a:schemeClr val="bg1"/>
                </a:solidFill>
              </a:rPr>
              <a:t>Osamah Ameen Munasser  	   CS-19306		        1.717</a:t>
            </a:r>
          </a:p>
          <a:p>
            <a:pPr marL="0" indent="0">
              <a:buNone/>
            </a:pPr>
            <a:r>
              <a:rPr lang="en-US" sz="1800" dirty="0" smtClean="0">
                <a:solidFill>
                  <a:schemeClr val="bg1"/>
                </a:solidFill>
              </a:rPr>
              <a:t>Muhammad Shoaib		   CS-18301		        2.035</a:t>
            </a:r>
          </a:p>
        </p:txBody>
      </p:sp>
    </p:spTree>
    <p:extLst>
      <p:ext uri="{BB962C8B-B14F-4D97-AF65-F5344CB8AC3E}">
        <p14:creationId xmlns:p14="http://schemas.microsoft.com/office/powerpoint/2010/main" val="800962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Microsoft JhengHei" panose="020B0604030504040204" pitchFamily="34" charset="-120"/>
                <a:ea typeface="Microsoft JhengHei" panose="020B0604030504040204" pitchFamily="34" charset="-120"/>
              </a:rPr>
              <a:t>TRAINING OF AI MODEL</a:t>
            </a:r>
            <a:endParaRPr lang="en-US" sz="4000" b="1" dirty="0">
              <a:latin typeface="Microsoft JhengHei" panose="020B0604030504040204" pitchFamily="34" charset="-120"/>
              <a:ea typeface="Microsoft JhengHei" panose="020B0604030504040204" pitchFamily="34" charset="-120"/>
            </a:endParaRPr>
          </a:p>
        </p:txBody>
      </p:sp>
      <p:sp>
        <p:nvSpPr>
          <p:cNvPr id="3" name="Text Placeholder 2"/>
          <p:cNvSpPr>
            <a:spLocks noGrp="1"/>
          </p:cNvSpPr>
          <p:nvPr>
            <p:ph type="body" idx="1"/>
          </p:nvPr>
        </p:nvSpPr>
        <p:spPr>
          <a:xfrm>
            <a:off x="839789" y="1408632"/>
            <a:ext cx="10753122" cy="823912"/>
          </a:xfrm>
        </p:spPr>
        <p:txBody>
          <a:bodyPr>
            <a:normAutofit/>
          </a:bodyPr>
          <a:lstStyle/>
          <a:p>
            <a:pPr marL="285750" indent="-285750">
              <a:buFont typeface="Arial" panose="020B0604020202020204" pitchFamily="34" charset="0"/>
              <a:buChar char="•"/>
            </a:pPr>
            <a:r>
              <a:rPr lang="en-US" sz="1600" b="0" dirty="0"/>
              <a:t>Training of AI Model is done using an optimizer known as “ADAM” which follows gradient descent optimization algorithm which is used to iteratively adjust the model's parameters in order to minimize the loss function, improving the model's ability to make accurate predictions and converge towards better accuracy</a:t>
            </a:r>
            <a:r>
              <a:rPr lang="en-US" sz="1600" b="0" dirty="0" smtClean="0"/>
              <a:t>.</a:t>
            </a:r>
            <a:endParaRPr lang="en-US" sz="1600" b="0" dirty="0"/>
          </a:p>
        </p:txBody>
      </p:sp>
      <p:sp>
        <p:nvSpPr>
          <p:cNvPr id="7" name="Footer Placeholder 6"/>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8" name="Slide Number Placeholder 7"/>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graphicFrame>
        <p:nvGraphicFramePr>
          <p:cNvPr id="9" name="Content Placeholder 8"/>
          <p:cNvGraphicFramePr>
            <a:graphicFrameLocks noGrp="1"/>
          </p:cNvGraphicFramePr>
          <p:nvPr>
            <p:ph sz="half" idx="2"/>
            <p:extLst>
              <p:ext uri="{D42A27DB-BD31-4B8C-83A1-F6EECF244321}">
                <p14:modId xmlns:p14="http://schemas.microsoft.com/office/powerpoint/2010/main" val="1933824775"/>
              </p:ext>
            </p:extLst>
          </p:nvPr>
        </p:nvGraphicFramePr>
        <p:xfrm>
          <a:off x="2165024" y="2432805"/>
          <a:ext cx="7861952" cy="3923545"/>
        </p:xfrm>
        <a:graphic>
          <a:graphicData uri="http://schemas.openxmlformats.org/drawingml/2006/table">
            <a:tbl>
              <a:tblPr firstRow="1" bandRow="1">
                <a:tableStyleId>{21E4AEA4-8DFA-4A89-87EB-49C32662AFE0}</a:tableStyleId>
              </a:tblPr>
              <a:tblGrid>
                <a:gridCol w="1965488">
                  <a:extLst>
                    <a:ext uri="{9D8B030D-6E8A-4147-A177-3AD203B41FA5}">
                      <a16:colId xmlns:a16="http://schemas.microsoft.com/office/drawing/2014/main" val="676356331"/>
                    </a:ext>
                  </a:extLst>
                </a:gridCol>
                <a:gridCol w="1965488">
                  <a:extLst>
                    <a:ext uri="{9D8B030D-6E8A-4147-A177-3AD203B41FA5}">
                      <a16:colId xmlns:a16="http://schemas.microsoft.com/office/drawing/2014/main" val="1367875575"/>
                    </a:ext>
                  </a:extLst>
                </a:gridCol>
                <a:gridCol w="1965488">
                  <a:extLst>
                    <a:ext uri="{9D8B030D-6E8A-4147-A177-3AD203B41FA5}">
                      <a16:colId xmlns:a16="http://schemas.microsoft.com/office/drawing/2014/main" val="579365853"/>
                    </a:ext>
                  </a:extLst>
                </a:gridCol>
                <a:gridCol w="1965488">
                  <a:extLst>
                    <a:ext uri="{9D8B030D-6E8A-4147-A177-3AD203B41FA5}">
                      <a16:colId xmlns:a16="http://schemas.microsoft.com/office/drawing/2014/main" val="3842612131"/>
                    </a:ext>
                  </a:extLst>
                </a:gridCol>
              </a:tblGrid>
              <a:tr h="528677">
                <a:tc>
                  <a:txBody>
                    <a:bodyPr/>
                    <a:lstStyle/>
                    <a:p>
                      <a:pPr algn="ctr"/>
                      <a:r>
                        <a:rPr lang="en-US" dirty="0"/>
                        <a:t>Dataset</a:t>
                      </a:r>
                      <a:endParaRPr lang="en-US" dirty="0">
                        <a:solidFill>
                          <a:schemeClr val="bg1"/>
                        </a:solidFill>
                      </a:endParaRPr>
                    </a:p>
                  </a:txBody>
                  <a:tcPr anchor="ctr"/>
                </a:tc>
                <a:tc>
                  <a:txBody>
                    <a:bodyPr/>
                    <a:lstStyle/>
                    <a:p>
                      <a:pPr algn="ctr"/>
                      <a:r>
                        <a:rPr lang="en-US" sz="1800" kern="1200" dirty="0"/>
                        <a:t>Metric</a:t>
                      </a:r>
                      <a:endParaRPr lang="en-US" sz="1800" b="1" kern="1200" dirty="0">
                        <a:solidFill>
                          <a:schemeClr val="bg1"/>
                        </a:solidFill>
                        <a:latin typeface="+mn-lt"/>
                        <a:ea typeface="+mn-ea"/>
                        <a:cs typeface="+mn-cs"/>
                      </a:endParaRPr>
                    </a:p>
                  </a:txBody>
                  <a:tcPr anchor="ctr"/>
                </a:tc>
                <a:tc>
                  <a:txBody>
                    <a:bodyPr/>
                    <a:lstStyle/>
                    <a:p>
                      <a:pPr algn="ctr"/>
                      <a:r>
                        <a:rPr lang="en-US" sz="1800" kern="1200" dirty="0"/>
                        <a:t>Epoch</a:t>
                      </a:r>
                      <a:endParaRPr lang="en-US" sz="1800" b="1" kern="1200" dirty="0">
                        <a:solidFill>
                          <a:schemeClr val="bg1"/>
                        </a:solidFill>
                        <a:latin typeface="+mn-lt"/>
                        <a:ea typeface="+mn-ea"/>
                        <a:cs typeface="+mn-cs"/>
                      </a:endParaRPr>
                    </a:p>
                  </a:txBody>
                  <a:tcPr anchor="ctr"/>
                </a:tc>
                <a:tc>
                  <a:txBody>
                    <a:bodyPr/>
                    <a:lstStyle/>
                    <a:p>
                      <a:pPr algn="ctr"/>
                      <a:r>
                        <a:rPr lang="en-US" sz="1800" kern="1200" dirty="0"/>
                        <a:t>Value</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2182604174"/>
                  </a:ext>
                </a:extLst>
              </a:tr>
              <a:tr h="604987">
                <a:tc rowSpan="3">
                  <a:txBody>
                    <a:bodyPr/>
                    <a:lstStyle/>
                    <a:p>
                      <a:pPr marL="0" algn="ctr" defTabSz="914400" rtl="0" eaLnBrk="1" latinLnBrk="0" hangingPunct="1"/>
                      <a:r>
                        <a:rPr lang="en-US" sz="1800" kern="1200" dirty="0"/>
                        <a:t>Train</a:t>
                      </a:r>
                      <a:endParaRPr lang="en-US" sz="1800" b="1" kern="1200" dirty="0">
                        <a:solidFill>
                          <a:schemeClr val="bg1"/>
                        </a:solidFill>
                        <a:latin typeface="+mn-lt"/>
                        <a:ea typeface="+mn-ea"/>
                        <a:cs typeface="+mn-cs"/>
                      </a:endParaRPr>
                    </a:p>
                  </a:txBody>
                  <a:tcPr anchor="ctr"/>
                </a:tc>
                <a:tc>
                  <a:txBody>
                    <a:bodyPr/>
                    <a:lstStyle/>
                    <a:p>
                      <a:pPr algn="ctr"/>
                      <a:r>
                        <a:rPr lang="en-US" sz="1800" kern="1200"/>
                        <a:t>Maximum Accuracy</a:t>
                      </a:r>
                      <a:endParaRPr lang="en-US" sz="1800" b="1" kern="1200">
                        <a:solidFill>
                          <a:schemeClr val="bg1"/>
                        </a:solidFill>
                        <a:latin typeface="+mn-lt"/>
                        <a:ea typeface="+mn-ea"/>
                        <a:cs typeface="+mn-cs"/>
                      </a:endParaRPr>
                    </a:p>
                  </a:txBody>
                  <a:tcPr anchor="ctr"/>
                </a:tc>
                <a:tc>
                  <a:txBody>
                    <a:bodyPr/>
                    <a:lstStyle/>
                    <a:p>
                      <a:pPr algn="ctr"/>
                      <a:r>
                        <a:rPr lang="en-US" sz="1800" kern="1200" dirty="0"/>
                        <a:t>47</a:t>
                      </a:r>
                      <a:endParaRPr lang="en-US" sz="1800" b="1" kern="1200" dirty="0">
                        <a:solidFill>
                          <a:schemeClr val="bg1"/>
                        </a:solidFill>
                        <a:latin typeface="+mn-lt"/>
                        <a:ea typeface="+mn-ea"/>
                        <a:cs typeface="+mn-cs"/>
                      </a:endParaRPr>
                    </a:p>
                  </a:txBody>
                  <a:tcPr anchor="ctr"/>
                </a:tc>
                <a:tc>
                  <a:txBody>
                    <a:bodyPr/>
                    <a:lstStyle/>
                    <a:p>
                      <a:pPr algn="ctr"/>
                      <a:r>
                        <a:rPr lang="en-US" sz="1800" kern="1200"/>
                        <a:t>87.26</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3519980760"/>
                  </a:ext>
                </a:extLst>
              </a:tr>
              <a:tr h="528677">
                <a:tc vMerge="1">
                  <a:txBody>
                    <a:bodyPr/>
                    <a:lstStyle/>
                    <a:p>
                      <a:pPr marL="0" algn="l" defTabSz="914400" rtl="0" eaLnBrk="1" latinLnBrk="0" hangingPunct="1"/>
                      <a:endParaRPr lang="en-US" sz="1800" b="1" kern="1200" dirty="0">
                        <a:solidFill>
                          <a:schemeClr val="bg1"/>
                        </a:solidFill>
                        <a:latin typeface="+mn-lt"/>
                        <a:ea typeface="+mn-ea"/>
                        <a:cs typeface="+mn-cs"/>
                      </a:endParaRPr>
                    </a:p>
                  </a:txBody>
                  <a:tcPr/>
                </a:tc>
                <a:tc>
                  <a:txBody>
                    <a:bodyPr/>
                    <a:lstStyle/>
                    <a:p>
                      <a:pPr algn="ctr"/>
                      <a:r>
                        <a:rPr lang="en-US" sz="1800" kern="1200" dirty="0"/>
                        <a:t>Maximum Loss</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dirty="0"/>
                        <a:t>11</a:t>
                      </a:r>
                      <a:endParaRPr lang="en-US" sz="1800" b="1" kern="1200" dirty="0">
                        <a:solidFill>
                          <a:schemeClr val="bg1"/>
                        </a:solidFill>
                        <a:latin typeface="+mn-lt"/>
                        <a:ea typeface="+mn-ea"/>
                        <a:cs typeface="+mn-cs"/>
                      </a:endParaRPr>
                    </a:p>
                  </a:txBody>
                  <a:tcPr anchor="ctr"/>
                </a:tc>
                <a:tc>
                  <a:txBody>
                    <a:bodyPr/>
                    <a:lstStyle/>
                    <a:p>
                      <a:pPr algn="ctr"/>
                      <a:r>
                        <a:rPr lang="en-US" sz="1800" kern="1200" dirty="0"/>
                        <a:t>43.72</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2945316160"/>
                  </a:ext>
                </a:extLst>
              </a:tr>
              <a:tr h="528677">
                <a:tc vMerge="1">
                  <a:txBody>
                    <a:bodyPr/>
                    <a:lstStyle/>
                    <a:p>
                      <a:pPr marL="0" algn="l" defTabSz="914400" rtl="0" eaLnBrk="1" latinLnBrk="0" hangingPunct="1"/>
                      <a:endParaRPr lang="en-US" sz="1800" b="1" kern="1200" dirty="0">
                        <a:solidFill>
                          <a:schemeClr val="bg1"/>
                        </a:solidFill>
                        <a:latin typeface="+mn-lt"/>
                        <a:ea typeface="+mn-ea"/>
                        <a:cs typeface="+mn-cs"/>
                      </a:endParaRPr>
                    </a:p>
                  </a:txBody>
                  <a:tcPr/>
                </a:tc>
                <a:tc>
                  <a:txBody>
                    <a:bodyPr/>
                    <a:lstStyle/>
                    <a:p>
                      <a:pPr algn="ctr"/>
                      <a:r>
                        <a:rPr lang="en-US" sz="1800" kern="1200" dirty="0"/>
                        <a:t>Minimum Loss</a:t>
                      </a:r>
                      <a:endParaRPr lang="en-US" sz="1800" b="1" kern="1200" dirty="0">
                        <a:solidFill>
                          <a:schemeClr val="bg1"/>
                        </a:solidFill>
                        <a:latin typeface="+mn-lt"/>
                        <a:ea typeface="+mn-ea"/>
                        <a:cs typeface="+mn-cs"/>
                      </a:endParaRPr>
                    </a:p>
                  </a:txBody>
                  <a:tcPr anchor="ctr"/>
                </a:tc>
                <a:tc>
                  <a:txBody>
                    <a:bodyPr/>
                    <a:lstStyle/>
                    <a:p>
                      <a:pPr algn="ctr"/>
                      <a:r>
                        <a:rPr lang="en-US" sz="1800" kern="1200" dirty="0"/>
                        <a:t>49</a:t>
                      </a:r>
                      <a:endParaRPr lang="en-US" sz="1800" b="1" kern="1200" dirty="0">
                        <a:solidFill>
                          <a:schemeClr val="bg1"/>
                        </a:solidFill>
                        <a:latin typeface="+mn-lt"/>
                        <a:ea typeface="+mn-ea"/>
                        <a:cs typeface="+mn-cs"/>
                      </a:endParaRPr>
                    </a:p>
                  </a:txBody>
                  <a:tcPr anchor="ctr"/>
                </a:tc>
                <a:tc>
                  <a:txBody>
                    <a:bodyPr/>
                    <a:lstStyle/>
                    <a:p>
                      <a:pPr algn="ctr"/>
                      <a:r>
                        <a:rPr lang="en-US" sz="1800" kern="1200" dirty="0"/>
                        <a:t>29.97</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1015099484"/>
                  </a:ext>
                </a:extLst>
              </a:tr>
              <a:tr h="604987">
                <a:tc rowSpan="3">
                  <a:txBody>
                    <a:bodyPr/>
                    <a:lstStyle/>
                    <a:p>
                      <a:pPr marL="0" algn="ctr" defTabSz="914400" rtl="0" eaLnBrk="1" latinLnBrk="0" hangingPunct="1"/>
                      <a:r>
                        <a:rPr lang="en-US" sz="1800" kern="1200" dirty="0"/>
                        <a:t>Validation</a:t>
                      </a:r>
                      <a:endParaRPr lang="en-US" sz="1800" b="1" kern="1200" dirty="0">
                        <a:solidFill>
                          <a:schemeClr val="bg1"/>
                        </a:solidFill>
                        <a:latin typeface="+mn-lt"/>
                        <a:ea typeface="+mn-ea"/>
                        <a:cs typeface="+mn-cs"/>
                      </a:endParaRPr>
                    </a:p>
                  </a:txBody>
                  <a:tcPr anchor="ctr"/>
                </a:tc>
                <a:tc>
                  <a:txBody>
                    <a:bodyPr/>
                    <a:lstStyle/>
                    <a:p>
                      <a:pPr algn="ctr"/>
                      <a:r>
                        <a:rPr lang="en-US" sz="1800" kern="1200" dirty="0"/>
                        <a:t>Maximum Accuracy</a:t>
                      </a:r>
                      <a:endParaRPr lang="en-US" sz="1800" b="1" kern="1200" dirty="0">
                        <a:solidFill>
                          <a:schemeClr val="bg1"/>
                        </a:solidFill>
                        <a:latin typeface="+mn-lt"/>
                        <a:ea typeface="+mn-ea"/>
                        <a:cs typeface="+mn-cs"/>
                      </a:endParaRPr>
                    </a:p>
                  </a:txBody>
                  <a:tcPr anchor="ctr"/>
                </a:tc>
                <a:tc>
                  <a:txBody>
                    <a:bodyPr/>
                    <a:lstStyle/>
                    <a:p>
                      <a:pPr algn="ctr"/>
                      <a:r>
                        <a:rPr lang="en-US" sz="1800" kern="1200" dirty="0"/>
                        <a:t>37</a:t>
                      </a:r>
                      <a:endParaRPr lang="en-US" sz="1800" b="1" kern="1200" dirty="0">
                        <a:solidFill>
                          <a:schemeClr val="bg1"/>
                        </a:solidFill>
                        <a:latin typeface="+mn-lt"/>
                        <a:ea typeface="+mn-ea"/>
                        <a:cs typeface="+mn-cs"/>
                      </a:endParaRPr>
                    </a:p>
                  </a:txBody>
                  <a:tcPr anchor="ctr"/>
                </a:tc>
                <a:tc>
                  <a:txBody>
                    <a:bodyPr/>
                    <a:lstStyle/>
                    <a:p>
                      <a:pPr algn="ctr"/>
                      <a:r>
                        <a:rPr lang="en-US" sz="1800" kern="1200" dirty="0"/>
                        <a:t>81.75</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2006669852"/>
                  </a:ext>
                </a:extLst>
              </a:tr>
              <a:tr h="528677">
                <a:tc vMerge="1">
                  <a:txBody>
                    <a:bodyPr/>
                    <a:lstStyle/>
                    <a:p>
                      <a:pPr marL="0" algn="l" defTabSz="914400" rtl="0" eaLnBrk="1" latinLnBrk="0" hangingPunct="1"/>
                      <a:endParaRPr lang="en-US" sz="1800" b="1" kern="1200" dirty="0">
                        <a:solidFill>
                          <a:schemeClr val="bg1"/>
                        </a:solidFill>
                        <a:latin typeface="+mn-lt"/>
                        <a:ea typeface="+mn-ea"/>
                        <a:cs typeface="+mn-cs"/>
                      </a:endParaRPr>
                    </a:p>
                  </a:txBody>
                  <a:tcPr/>
                </a:tc>
                <a:tc>
                  <a:txBody>
                    <a:bodyPr/>
                    <a:lstStyle/>
                    <a:p>
                      <a:pPr algn="ctr"/>
                      <a:r>
                        <a:rPr lang="en-US" sz="1800" kern="1200" dirty="0"/>
                        <a:t>Maximum Loss</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dirty="0"/>
                        <a:t>1</a:t>
                      </a:r>
                      <a:endParaRPr lang="en-US" sz="1800" b="1" kern="1200" dirty="0">
                        <a:solidFill>
                          <a:schemeClr val="bg1"/>
                        </a:solidFill>
                        <a:latin typeface="+mn-lt"/>
                        <a:ea typeface="+mn-ea"/>
                        <a:cs typeface="+mn-cs"/>
                      </a:endParaRPr>
                    </a:p>
                  </a:txBody>
                  <a:tcPr anchor="ctr"/>
                </a:tc>
                <a:tc>
                  <a:txBody>
                    <a:bodyPr/>
                    <a:lstStyle/>
                    <a:p>
                      <a:pPr algn="ctr"/>
                      <a:r>
                        <a:rPr lang="en-US" sz="1800" kern="1200" dirty="0"/>
                        <a:t>51.30</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1863559130"/>
                  </a:ext>
                </a:extLst>
              </a:tr>
              <a:tr h="528677">
                <a:tc vMerge="1">
                  <a:txBody>
                    <a:bodyPr/>
                    <a:lstStyle/>
                    <a:p>
                      <a:pPr marL="0" algn="l" defTabSz="914400" rtl="0" eaLnBrk="1" latinLnBrk="0" hangingPunct="1"/>
                      <a:endParaRPr lang="en-US" sz="1800" b="1" kern="1200" dirty="0">
                        <a:solidFill>
                          <a:schemeClr val="bg1"/>
                        </a:solidFill>
                        <a:latin typeface="+mn-lt"/>
                        <a:ea typeface="+mn-ea"/>
                        <a:cs typeface="+mn-cs"/>
                      </a:endParaRPr>
                    </a:p>
                  </a:txBody>
                  <a:tcPr/>
                </a:tc>
                <a:tc>
                  <a:txBody>
                    <a:bodyPr/>
                    <a:lstStyle/>
                    <a:p>
                      <a:pPr algn="ctr"/>
                      <a:r>
                        <a:rPr lang="en-US" sz="1800" kern="1200" dirty="0"/>
                        <a:t>Minimum Loss</a:t>
                      </a:r>
                      <a:endParaRPr lang="en-US" sz="1800" b="1" kern="1200" dirty="0">
                        <a:solidFill>
                          <a:schemeClr val="bg1"/>
                        </a:solidFill>
                        <a:latin typeface="+mn-lt"/>
                        <a:ea typeface="+mn-ea"/>
                        <a:cs typeface="+mn-cs"/>
                      </a:endParaRPr>
                    </a:p>
                  </a:txBody>
                  <a:tcPr anchor="ctr"/>
                </a:tc>
                <a:tc>
                  <a:txBody>
                    <a:bodyPr/>
                    <a:lstStyle/>
                    <a:p>
                      <a:pPr algn="ctr"/>
                      <a:r>
                        <a:rPr lang="en-US" sz="1800" kern="1200" dirty="0"/>
                        <a:t>40</a:t>
                      </a:r>
                      <a:endParaRPr lang="en-US" sz="1800" b="1" kern="1200" dirty="0">
                        <a:solidFill>
                          <a:schemeClr val="bg1"/>
                        </a:solidFill>
                        <a:latin typeface="+mn-lt"/>
                        <a:ea typeface="+mn-ea"/>
                        <a:cs typeface="+mn-cs"/>
                      </a:endParaRPr>
                    </a:p>
                  </a:txBody>
                  <a:tcPr anchor="ctr"/>
                </a:tc>
                <a:tc>
                  <a:txBody>
                    <a:bodyPr/>
                    <a:lstStyle/>
                    <a:p>
                      <a:pPr algn="ctr"/>
                      <a:r>
                        <a:rPr lang="en-US" sz="1800" kern="1200" dirty="0"/>
                        <a:t>38.11</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2570211282"/>
                  </a:ext>
                </a:extLst>
              </a:tr>
            </a:tbl>
          </a:graphicData>
        </a:graphic>
      </p:graphicFrame>
    </p:spTree>
    <p:extLst>
      <p:ext uri="{BB962C8B-B14F-4D97-AF65-F5344CB8AC3E}">
        <p14:creationId xmlns:p14="http://schemas.microsoft.com/office/powerpoint/2010/main" val="1146829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a:solidFill>
                  <a:prstClr val="black">
                    <a:tint val="75000"/>
                  </a:prstClr>
                </a:solidFill>
              </a:rPr>
              <a:t>Figure : CNN Model</a:t>
            </a:r>
          </a:p>
        </p:txBody>
      </p:sp>
      <p:sp>
        <p:nvSpPr>
          <p:cNvPr id="3" name="Slide Number Placeholder 2"/>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
        <p:nvSpPr>
          <p:cNvPr id="4" name="Title 3"/>
          <p:cNvSpPr>
            <a:spLocks noGrp="1"/>
          </p:cNvSpPr>
          <p:nvPr>
            <p:ph type="title"/>
          </p:nvPr>
        </p:nvSpPr>
        <p:spPr>
          <a:xfrm>
            <a:off x="680545" y="147145"/>
            <a:ext cx="10515600" cy="966952"/>
          </a:xfrm>
        </p:spPr>
        <p:txBody>
          <a:bodyPr>
            <a:normAutofit/>
          </a:bodyPr>
          <a:lstStyle/>
          <a:p>
            <a:r>
              <a:rPr lang="en-US" sz="4000" b="1" dirty="0">
                <a:latin typeface="Microsoft JhengHei" panose="020B0604030504040204" pitchFamily="34" charset="-120"/>
                <a:ea typeface="Microsoft JhengHei" panose="020B0604030504040204" pitchFamily="34" charset="-120"/>
              </a:rPr>
              <a:t>AI MODEL SELECTION</a:t>
            </a:r>
            <a:endParaRPr lang="en-US" sz="4000" b="1" dirty="0">
              <a:latin typeface="Microsoft JhengHei" panose="020B0604030504040204" pitchFamily="34" charset="-120"/>
              <a:ea typeface="Microsoft JhengHei" panose="020B0604030504040204" pitchFamily="34" charset="-120"/>
            </a:endParaRPr>
          </a:p>
        </p:txBody>
      </p:sp>
      <p:pic>
        <p:nvPicPr>
          <p:cNvPr id="131" name="Picture 130"/>
          <p:cNvPicPr>
            <a:picLocks noChangeAspect="1"/>
          </p:cNvPicPr>
          <p:nvPr/>
        </p:nvPicPr>
        <p:blipFill>
          <a:blip r:embed="rId3"/>
          <a:stretch>
            <a:fillRect/>
          </a:stretch>
        </p:blipFill>
        <p:spPr>
          <a:xfrm>
            <a:off x="1372575" y="1052419"/>
            <a:ext cx="10073192" cy="5303931"/>
          </a:xfrm>
          <a:prstGeom prst="rect">
            <a:avLst/>
          </a:prstGeom>
        </p:spPr>
      </p:pic>
    </p:spTree>
    <p:extLst>
      <p:ext uri="{BB962C8B-B14F-4D97-AF65-F5344CB8AC3E}">
        <p14:creationId xmlns:p14="http://schemas.microsoft.com/office/powerpoint/2010/main" val="1999011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123390"/>
            <a:ext cx="10515600" cy="1325563"/>
          </a:xfrm>
        </p:spPr>
        <p:txBody>
          <a:bodyPr>
            <a:normAutofit/>
          </a:bodyPr>
          <a:lstStyle/>
          <a:p>
            <a:r>
              <a:rPr lang="en-US" sz="4000" b="1" dirty="0">
                <a:latin typeface="Microsoft JhengHei" panose="020B0604030504040204" pitchFamily="34" charset="-120"/>
                <a:ea typeface="Microsoft JhengHei" panose="020B0604030504040204" pitchFamily="34" charset="-120"/>
              </a:rPr>
              <a:t>VALIDATION OF THE AI </a:t>
            </a:r>
            <a:r>
              <a:rPr lang="en-US" sz="4000" b="1" dirty="0">
                <a:latin typeface="Microsoft JhengHei" panose="020B0604030504040204" pitchFamily="34" charset="-120"/>
                <a:ea typeface="Microsoft JhengHei" panose="020B0604030504040204" pitchFamily="34" charset="-120"/>
              </a:rPr>
              <a:t>MODEL</a:t>
            </a:r>
            <a:endParaRPr lang="en-US" sz="4000" b="1" dirty="0">
              <a:latin typeface="Microsoft JhengHei" panose="020B0604030504040204" pitchFamily="34" charset="-120"/>
              <a:ea typeface="Microsoft JhengHei" panose="020B0604030504040204" pitchFamily="34" charset="-120"/>
            </a:endParaRPr>
          </a:p>
        </p:txBody>
      </p:sp>
      <p:sp>
        <p:nvSpPr>
          <p:cNvPr id="3" name="Text Placeholder 2"/>
          <p:cNvSpPr>
            <a:spLocks noGrp="1"/>
          </p:cNvSpPr>
          <p:nvPr>
            <p:ph type="body" idx="1"/>
          </p:nvPr>
        </p:nvSpPr>
        <p:spPr>
          <a:xfrm>
            <a:off x="563161" y="1986454"/>
            <a:ext cx="3291840" cy="472527"/>
          </a:xfrm>
        </p:spPr>
        <p:txBody>
          <a:bodyPr>
            <a:normAutofit/>
          </a:bodyPr>
          <a:lstStyle/>
          <a:p>
            <a:r>
              <a:rPr lang="en-US" sz="2000" b="0" dirty="0"/>
              <a:t>BINARY </a:t>
            </a:r>
            <a:r>
              <a:rPr lang="en-US" sz="2000" b="0" dirty="0" smtClean="0"/>
              <a:t>METRICS</a:t>
            </a:r>
            <a:endParaRPr lang="en-US" sz="2000" b="0" dirty="0"/>
          </a:p>
        </p:txBody>
      </p:sp>
      <p:sp>
        <p:nvSpPr>
          <p:cNvPr id="5" name="Text Placeholder 4"/>
          <p:cNvSpPr>
            <a:spLocks noGrp="1"/>
          </p:cNvSpPr>
          <p:nvPr>
            <p:ph type="body" sz="quarter" idx="3"/>
          </p:nvPr>
        </p:nvSpPr>
        <p:spPr>
          <a:xfrm>
            <a:off x="4569320" y="1986454"/>
            <a:ext cx="3291840" cy="472528"/>
          </a:xfrm>
        </p:spPr>
        <p:txBody>
          <a:bodyPr>
            <a:normAutofit/>
          </a:bodyPr>
          <a:lstStyle/>
          <a:p>
            <a:r>
              <a:rPr lang="en-US" sz="2000" b="0" dirty="0"/>
              <a:t>CONFUSION </a:t>
            </a:r>
            <a:r>
              <a:rPr lang="en-US" sz="2000" b="0" dirty="0" smtClean="0"/>
              <a:t>MATRIX</a:t>
            </a:r>
            <a:endParaRPr lang="en-US" sz="2000" b="0" dirty="0"/>
          </a:p>
        </p:txBody>
      </p:sp>
      <p:sp>
        <p:nvSpPr>
          <p:cNvPr id="7" name="Footer Placeholder 6"/>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8" name="Slide Number Placeholder 7"/>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
        <p:nvSpPr>
          <p:cNvPr id="9" name="Text Placeholder 8"/>
          <p:cNvSpPr>
            <a:spLocks noGrp="1"/>
          </p:cNvSpPr>
          <p:nvPr>
            <p:ph type="body" sz="quarter" idx="13"/>
          </p:nvPr>
        </p:nvSpPr>
        <p:spPr>
          <a:xfrm>
            <a:off x="8061960" y="1954862"/>
            <a:ext cx="3291840" cy="464927"/>
          </a:xfrm>
        </p:spPr>
        <p:txBody>
          <a:bodyPr>
            <a:normAutofit/>
          </a:bodyPr>
          <a:lstStyle/>
          <a:p>
            <a:r>
              <a:rPr lang="en-US" sz="2000" b="0" dirty="0"/>
              <a:t>ROC </a:t>
            </a:r>
            <a:r>
              <a:rPr lang="en-US" sz="2000" b="0" dirty="0" smtClean="0"/>
              <a:t>CURVE</a:t>
            </a:r>
            <a:endParaRPr lang="en-US" sz="2000" b="0" dirty="0"/>
          </a:p>
        </p:txBody>
      </p:sp>
      <p:pic>
        <p:nvPicPr>
          <p:cNvPr id="11" name="Content Placeholder 10"/>
          <p:cNvPicPr>
            <a:picLocks noGrp="1" noChangeAspect="1"/>
          </p:cNvPicPr>
          <p:nvPr>
            <p:ph sz="half" idx="2"/>
          </p:nvPr>
        </p:nvPicPr>
        <p:blipFill rotWithShape="1">
          <a:blip r:embed="rId2"/>
          <a:srcRect l="6227" t="26338" r="8828" b="20079"/>
          <a:stretch/>
        </p:blipFill>
        <p:spPr>
          <a:xfrm>
            <a:off x="563161" y="2645099"/>
            <a:ext cx="3845093" cy="3711251"/>
          </a:xfrm>
          <a:prstGeom prst="rect">
            <a:avLst/>
          </a:prstGeom>
          <a:ln>
            <a:noFill/>
          </a:ln>
          <a:effectLst>
            <a:outerShdw blurRad="292100" dist="139700" dir="2700000" algn="tl" rotWithShape="0">
              <a:srgbClr val="333333">
                <a:alpha val="65000"/>
              </a:srgbClr>
            </a:outerShdw>
          </a:effectLst>
        </p:spPr>
      </p:pic>
      <p:pic>
        <p:nvPicPr>
          <p:cNvPr id="12" name="Content Placeholder 11"/>
          <p:cNvPicPr>
            <a:picLocks noGrp="1" noChangeAspect="1"/>
          </p:cNvPicPr>
          <p:nvPr>
            <p:ph sz="quarter" idx="4"/>
          </p:nvPr>
        </p:nvPicPr>
        <p:blipFill>
          <a:blip r:embed="rId3"/>
          <a:stretch>
            <a:fillRect/>
          </a:stretch>
        </p:blipFill>
        <p:spPr>
          <a:xfrm>
            <a:off x="4453128" y="2532387"/>
            <a:ext cx="3524224" cy="2849752"/>
          </a:xfrm>
          <a:prstGeom prst="rect">
            <a:avLst/>
          </a:prstGeom>
        </p:spPr>
      </p:pic>
      <p:pic>
        <p:nvPicPr>
          <p:cNvPr id="13" name="Content Placeholder 12"/>
          <p:cNvPicPr>
            <a:picLocks noGrp="1" noChangeAspect="1"/>
          </p:cNvPicPr>
          <p:nvPr>
            <p:ph sz="quarter" idx="14"/>
          </p:nvPr>
        </p:nvPicPr>
        <p:blipFill>
          <a:blip r:embed="rId4"/>
          <a:stretch>
            <a:fillRect/>
          </a:stretch>
        </p:blipFill>
        <p:spPr>
          <a:xfrm>
            <a:off x="7875314" y="2630656"/>
            <a:ext cx="4316686" cy="3219784"/>
          </a:xfrm>
          <a:prstGeom prst="rect">
            <a:avLst/>
          </a:prstGeom>
        </p:spPr>
      </p:pic>
      <p:sp>
        <p:nvSpPr>
          <p:cNvPr id="14" name="TextBox 13"/>
          <p:cNvSpPr txBox="1"/>
          <p:nvPr/>
        </p:nvSpPr>
        <p:spPr>
          <a:xfrm>
            <a:off x="839788" y="1450405"/>
            <a:ext cx="6804042" cy="369332"/>
          </a:xfrm>
          <a:prstGeom prst="rect">
            <a:avLst/>
          </a:prstGeom>
          <a:noFill/>
        </p:spPr>
        <p:txBody>
          <a:bodyPr wrap="none" rtlCol="0">
            <a:spAutoFit/>
          </a:bodyPr>
          <a:lstStyle/>
          <a:p>
            <a:pPr marL="342900" indent="-342900">
              <a:buFont typeface="Wingdings" panose="05000000000000000000" pitchFamily="2" charset="2"/>
              <a:buChar char="Ø"/>
            </a:pPr>
            <a:r>
              <a:rPr lang="en-US" dirty="0"/>
              <a:t>Validation of an AI Model can be done through following ways</a:t>
            </a:r>
            <a:r>
              <a:rPr lang="en-US" dirty="0" smtClean="0"/>
              <a:t>.</a:t>
            </a:r>
            <a:endParaRPr lang="en-US" dirty="0"/>
          </a:p>
        </p:txBody>
      </p:sp>
    </p:spTree>
    <p:extLst>
      <p:ext uri="{BB962C8B-B14F-4D97-AF65-F5344CB8AC3E}">
        <p14:creationId xmlns:p14="http://schemas.microsoft.com/office/powerpoint/2010/main" val="783723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7711" y="1603879"/>
            <a:ext cx="3446761" cy="1088346"/>
          </a:xfrm>
        </p:spPr>
        <p:txBody>
          <a:bodyPr>
            <a:noAutofit/>
          </a:bodyPr>
          <a:lstStyle/>
          <a:p>
            <a:r>
              <a:rPr lang="en-US" sz="4000" b="1" dirty="0" smtClean="0">
                <a:latin typeface="Microsoft JhengHei" panose="020B0604030504040204" pitchFamily="34" charset="-120"/>
                <a:ea typeface="Microsoft JhengHei" panose="020B0604030504040204" pitchFamily="34" charset="-120"/>
              </a:rPr>
              <a:t>TESTING THE AI MODEL</a:t>
            </a:r>
            <a:endParaRPr lang="en-US" sz="4000" b="1" dirty="0">
              <a:latin typeface="Microsoft JhengHei" panose="020B0604030504040204" pitchFamily="34" charset="-120"/>
              <a:ea typeface="Microsoft JhengHei" panose="020B0604030504040204" pitchFamily="34" charset="-120"/>
            </a:endParaRPr>
          </a:p>
        </p:txBody>
      </p:sp>
      <p:sp>
        <p:nvSpPr>
          <p:cNvPr id="3" name="Footer Placeholder 2"/>
          <p:cNvSpPr>
            <a:spLocks noGrp="1"/>
          </p:cNvSpPr>
          <p:nvPr>
            <p:ph type="ftr" sz="quarter" idx="11"/>
          </p:nvPr>
        </p:nvSpPr>
        <p:spPr/>
        <p:txBody>
          <a:bodyPr/>
          <a:lstStyle/>
          <a:p>
            <a:pPr algn="l">
              <a:defRPr/>
            </a:pPr>
            <a:r>
              <a:rPr lang="en-US" smtClean="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6" name="Content Placeholder 5"/>
          <p:cNvPicPr>
            <a:picLocks noGrp="1" noChangeAspect="1"/>
          </p:cNvPicPr>
          <p:nvPr>
            <p:ph idx="1"/>
          </p:nvPr>
        </p:nvPicPr>
        <p:blipFill rotWithShape="1">
          <a:blip r:embed="rId3"/>
          <a:srcRect l="36853" t="58566" r="19615" b="32360"/>
          <a:stretch/>
        </p:blipFill>
        <p:spPr>
          <a:xfrm>
            <a:off x="244569" y="3657600"/>
            <a:ext cx="11708958" cy="137265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218568" y="2609042"/>
            <a:ext cx="3605048" cy="923330"/>
          </a:xfrm>
          <a:prstGeom prst="rect">
            <a:avLst/>
          </a:prstGeom>
          <a:noFill/>
        </p:spPr>
        <p:txBody>
          <a:bodyPr wrap="square" rtlCol="0">
            <a:spAutoFit/>
          </a:bodyPr>
          <a:lstStyle/>
          <a:p>
            <a:pPr algn="ctr"/>
            <a:r>
              <a:rPr lang="en-US" dirty="0">
                <a:solidFill>
                  <a:schemeClr val="bg1"/>
                </a:solidFill>
              </a:rPr>
              <a:t>The accuracy obtained after testing AI Model is </a:t>
            </a:r>
            <a:r>
              <a:rPr lang="en-US" dirty="0" smtClean="0">
                <a:solidFill>
                  <a:schemeClr val="bg1"/>
                </a:solidFill>
              </a:rPr>
              <a:t>87%. </a:t>
            </a:r>
            <a:endParaRPr lang="en-US" dirty="0">
              <a:solidFill>
                <a:schemeClr val="bg1"/>
              </a:solidFill>
            </a:endParaRPr>
          </a:p>
          <a:p>
            <a:endParaRPr lang="en-US" dirty="0"/>
          </a:p>
        </p:txBody>
      </p:sp>
    </p:spTree>
    <p:extLst>
      <p:ext uri="{BB962C8B-B14F-4D97-AF65-F5344CB8AC3E}">
        <p14:creationId xmlns:p14="http://schemas.microsoft.com/office/powerpoint/2010/main" val="3728811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410" y="228433"/>
            <a:ext cx="10723179" cy="1148177"/>
          </a:xfrm>
        </p:spPr>
        <p:txBody>
          <a:bodyPr>
            <a:noAutofit/>
          </a:bodyPr>
          <a:lstStyle/>
          <a:p>
            <a:r>
              <a:rPr lang="en-US" sz="4000" b="1" dirty="0">
                <a:latin typeface="Microsoft JhengHei" panose="020B0604030504040204" pitchFamily="34" charset="-120"/>
                <a:ea typeface="Microsoft JhengHei" panose="020B0604030504040204" pitchFamily="34" charset="-120"/>
              </a:rPr>
              <a:t>EVALUATING AI MODEL ON GPU AND CPU</a:t>
            </a:r>
            <a:endParaRPr lang="en-US" sz="4000" b="1" dirty="0">
              <a:latin typeface="Microsoft JhengHei" panose="020B0604030504040204" pitchFamily="34" charset="-120"/>
              <a:ea typeface="Microsoft JhengHei" panose="020B0604030504040204" pitchFamily="34" charset="-120"/>
            </a:endParaRPr>
          </a:p>
        </p:txBody>
      </p:sp>
      <p:sp>
        <p:nvSpPr>
          <p:cNvPr id="3" name="Footer Placeholder 2"/>
          <p:cNvSpPr>
            <a:spLocks noGrp="1"/>
          </p:cNvSpPr>
          <p:nvPr>
            <p:ph type="ftr" sz="quarter" idx="11"/>
          </p:nvPr>
        </p:nvSpPr>
        <p:spPr/>
        <p:txBody>
          <a:bodyPr/>
          <a:lstStyle/>
          <a:p>
            <a:pPr>
              <a:defRPr/>
            </a:pPr>
            <a:r>
              <a:rPr lang="en-US" dirty="0"/>
              <a:t>EVALUATING AI MODEL ON GPU AND CPU</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graphicFrame>
        <p:nvGraphicFramePr>
          <p:cNvPr id="8" name="Content Placeholder 5"/>
          <p:cNvGraphicFramePr>
            <a:graphicFrameLocks/>
          </p:cNvGraphicFramePr>
          <p:nvPr>
            <p:extLst>
              <p:ext uri="{D42A27DB-BD31-4B8C-83A1-F6EECF244321}">
                <p14:modId xmlns:p14="http://schemas.microsoft.com/office/powerpoint/2010/main" val="1298485231"/>
              </p:ext>
            </p:extLst>
          </p:nvPr>
        </p:nvGraphicFramePr>
        <p:xfrm>
          <a:off x="1277007" y="1376610"/>
          <a:ext cx="9637986" cy="4988715"/>
        </p:xfrm>
        <a:graphic>
          <a:graphicData uri="http://schemas.openxmlformats.org/drawingml/2006/table">
            <a:tbl>
              <a:tblPr firstRow="1" bandRow="1">
                <a:tableStyleId>{21E4AEA4-8DFA-4A89-87EB-49C32662AFE0}</a:tableStyleId>
              </a:tblPr>
              <a:tblGrid>
                <a:gridCol w="1865495">
                  <a:extLst>
                    <a:ext uri="{9D8B030D-6E8A-4147-A177-3AD203B41FA5}">
                      <a16:colId xmlns:a16="http://schemas.microsoft.com/office/drawing/2014/main" val="1367875575"/>
                    </a:ext>
                  </a:extLst>
                </a:gridCol>
                <a:gridCol w="2267142">
                  <a:extLst>
                    <a:ext uri="{9D8B030D-6E8A-4147-A177-3AD203B41FA5}">
                      <a16:colId xmlns:a16="http://schemas.microsoft.com/office/drawing/2014/main" val="579365853"/>
                    </a:ext>
                  </a:extLst>
                </a:gridCol>
                <a:gridCol w="2267142">
                  <a:extLst>
                    <a:ext uri="{9D8B030D-6E8A-4147-A177-3AD203B41FA5}">
                      <a16:colId xmlns:a16="http://schemas.microsoft.com/office/drawing/2014/main" val="1517111778"/>
                    </a:ext>
                  </a:extLst>
                </a:gridCol>
                <a:gridCol w="3238207">
                  <a:extLst>
                    <a:ext uri="{9D8B030D-6E8A-4147-A177-3AD203B41FA5}">
                      <a16:colId xmlns:a16="http://schemas.microsoft.com/office/drawing/2014/main" val="3842612131"/>
                    </a:ext>
                  </a:extLst>
                </a:gridCol>
              </a:tblGrid>
              <a:tr h="477675">
                <a:tc>
                  <a:txBody>
                    <a:bodyPr/>
                    <a:lstStyle/>
                    <a:p>
                      <a:pPr algn="ctr"/>
                      <a:r>
                        <a:rPr lang="en-US" sz="1800" kern="1200" dirty="0"/>
                        <a:t>Metric</a:t>
                      </a:r>
                      <a:endParaRPr lang="en-US" sz="1800" b="1" kern="1200" dirty="0">
                        <a:solidFill>
                          <a:schemeClr val="bg1"/>
                        </a:solidFill>
                        <a:latin typeface="+mn-lt"/>
                        <a:ea typeface="+mn-ea"/>
                        <a:cs typeface="+mn-cs"/>
                      </a:endParaRPr>
                    </a:p>
                  </a:txBody>
                  <a:tcPr anchor="ctr"/>
                </a:tc>
                <a:tc>
                  <a:txBody>
                    <a:bodyPr/>
                    <a:lstStyle/>
                    <a:p>
                      <a:pPr algn="ctr"/>
                      <a:r>
                        <a:rPr lang="en-US" sz="1800" b="1" kern="1200" dirty="0" smtClean="0">
                          <a:solidFill>
                            <a:schemeClr val="lt1"/>
                          </a:solidFill>
                          <a:latin typeface="+mn-lt"/>
                          <a:ea typeface="+mn-ea"/>
                          <a:cs typeface="+mn-cs"/>
                        </a:rPr>
                        <a:t>GPU</a:t>
                      </a:r>
                      <a:endParaRPr lang="en-US" sz="1800" b="1" kern="1200" dirty="0">
                        <a:solidFill>
                          <a:schemeClr val="bg1"/>
                        </a:solidFill>
                        <a:latin typeface="+mn-lt"/>
                        <a:ea typeface="+mn-ea"/>
                        <a:cs typeface="+mn-cs"/>
                      </a:endParaRPr>
                    </a:p>
                  </a:txBody>
                  <a:tcPr anchor="ctr"/>
                </a:tc>
                <a:tc>
                  <a:txBody>
                    <a:bodyPr/>
                    <a:lstStyle/>
                    <a:p>
                      <a:pPr algn="ctr"/>
                      <a:r>
                        <a:rPr lang="en-US" sz="1800" b="1" kern="1200" dirty="0" smtClean="0">
                          <a:solidFill>
                            <a:schemeClr val="bg1"/>
                          </a:solidFill>
                          <a:latin typeface="+mn-lt"/>
                          <a:ea typeface="+mn-ea"/>
                          <a:cs typeface="+mn-cs"/>
                        </a:rPr>
                        <a:t>CPU</a:t>
                      </a:r>
                      <a:endParaRPr lang="en-US" sz="1800" b="1" kern="1200" dirty="0">
                        <a:solidFill>
                          <a:schemeClr val="bg1"/>
                        </a:solidFill>
                        <a:latin typeface="+mn-lt"/>
                        <a:ea typeface="+mn-ea"/>
                        <a:cs typeface="+mn-cs"/>
                      </a:endParaRPr>
                    </a:p>
                  </a:txBody>
                  <a:tcPr anchor="ctr"/>
                </a:tc>
                <a:tc>
                  <a:txBody>
                    <a:bodyPr/>
                    <a:lstStyle/>
                    <a:p>
                      <a:pPr algn="ctr"/>
                      <a:r>
                        <a:rPr lang="en-US" sz="1800" kern="1200" baseline="0" dirty="0" smtClean="0"/>
                        <a:t>GPU vs </a:t>
                      </a:r>
                      <a:r>
                        <a:rPr lang="en-US" sz="1800" kern="1200" baseline="0" dirty="0"/>
                        <a:t>CPU</a:t>
                      </a:r>
                      <a:endParaRPr lang="en-US" sz="1800" b="1" kern="1200" dirty="0">
                        <a:solidFill>
                          <a:schemeClr val="bg1"/>
                        </a:solidFill>
                        <a:latin typeface="+mn-lt"/>
                        <a:ea typeface="+mn-ea"/>
                        <a:cs typeface="+mn-cs"/>
                      </a:endParaRPr>
                    </a:p>
                  </a:txBody>
                  <a:tcPr anchor="ctr"/>
                </a:tc>
                <a:extLst>
                  <a:ext uri="{0D108BD9-81ED-4DB2-BD59-A6C34878D82A}">
                    <a16:rowId xmlns:a16="http://schemas.microsoft.com/office/drawing/2014/main" val="2182604174"/>
                  </a:ext>
                </a:extLst>
              </a:tr>
              <a:tr h="625504">
                <a:tc>
                  <a:txBody>
                    <a:bodyPr/>
                    <a:lstStyle/>
                    <a:p>
                      <a:pPr algn="ctr"/>
                      <a:r>
                        <a:rPr lang="en-US" sz="1800" kern="1200" dirty="0"/>
                        <a:t>Memory Utilization</a:t>
                      </a:r>
                      <a:endParaRPr lang="en-US" sz="1800" b="1" kern="1200" dirty="0">
                        <a:solidFill>
                          <a:schemeClr val="bg1"/>
                        </a:solidFill>
                        <a:latin typeface="+mn-lt"/>
                        <a:ea typeface="+mn-ea"/>
                        <a:cs typeface="+mn-cs"/>
                      </a:endParaRPr>
                    </a:p>
                  </a:txBody>
                  <a:tcPr anchor="ctr"/>
                </a:tc>
                <a:tc>
                  <a:txBody>
                    <a:bodyPr/>
                    <a:lstStyle/>
                    <a:p>
                      <a:pPr algn="ctr"/>
                      <a:r>
                        <a:rPr lang="en-US" sz="1800" kern="1200" dirty="0"/>
                        <a:t>15%</a:t>
                      </a:r>
                      <a:endParaRPr lang="en-US" sz="1800" b="1" kern="1200" dirty="0">
                        <a:solidFill>
                          <a:schemeClr val="bg1"/>
                        </a:solidFill>
                        <a:latin typeface="+mn-lt"/>
                        <a:ea typeface="+mn-ea"/>
                        <a:cs typeface="+mn-cs"/>
                      </a:endParaRPr>
                    </a:p>
                  </a:txBody>
                  <a:tcPr anchor="ctr"/>
                </a:tc>
                <a:tc>
                  <a:txBody>
                    <a:bodyPr/>
                    <a:lstStyle/>
                    <a:p>
                      <a:pPr algn="ctr"/>
                      <a:r>
                        <a:rPr lang="en-US" sz="1800" kern="1200" dirty="0"/>
                        <a:t>6.58%</a:t>
                      </a:r>
                      <a:endParaRPr lang="en-US" sz="1800" b="1" kern="1200" dirty="0">
                        <a:solidFill>
                          <a:schemeClr val="bg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effectLst/>
                        </a:rPr>
                        <a:t>When running on a GPU, the AI model uses more memory as compared to when it runs on a CPU.</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3519980760"/>
                  </a:ext>
                </a:extLst>
              </a:tr>
              <a:tr h="625504">
                <a:tc>
                  <a:txBody>
                    <a:bodyPr/>
                    <a:lstStyle/>
                    <a:p>
                      <a:pPr algn="ctr"/>
                      <a:r>
                        <a:rPr lang="en-US" sz="1800" kern="1200" dirty="0"/>
                        <a:t>Latency</a:t>
                      </a:r>
                      <a:r>
                        <a:rPr lang="en-US" sz="1800" kern="1200" baseline="0" dirty="0"/>
                        <a:t> </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dirty="0"/>
                        <a:t>1.925</a:t>
                      </a:r>
                      <a:r>
                        <a:rPr lang="en-US" sz="1800" kern="1200" baseline="0" dirty="0"/>
                        <a:t> seconds</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baseline="0" dirty="0"/>
                        <a:t>2.374 seconds</a:t>
                      </a:r>
                      <a:endParaRPr lang="en-US" sz="1800" b="1" kern="1200" dirty="0">
                        <a:solidFill>
                          <a:schemeClr val="bg1"/>
                        </a:solidFill>
                        <a:latin typeface="+mn-lt"/>
                        <a:ea typeface="+mn-ea"/>
                        <a:cs typeface="+mn-cs"/>
                      </a:endParaRPr>
                    </a:p>
                  </a:txBody>
                  <a:tcPr anchor="ctr"/>
                </a:tc>
                <a:tc>
                  <a:txBody>
                    <a:bodyPr/>
                    <a:lstStyle/>
                    <a:p>
                      <a:pPr algn="ctr"/>
                      <a:r>
                        <a:rPr lang="en-US" sz="1400" kern="1200" dirty="0">
                          <a:effectLst/>
                        </a:rPr>
                        <a:t>The AI model has shorter processing delay when executed on a GPU compared to a CPU.</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2945316160"/>
                  </a:ext>
                </a:extLst>
              </a:tr>
              <a:tr h="897462">
                <a:tc>
                  <a:txBody>
                    <a:bodyPr/>
                    <a:lstStyle/>
                    <a:p>
                      <a:pPr algn="ctr"/>
                      <a:r>
                        <a:rPr lang="en-US" sz="1800" kern="1200" dirty="0"/>
                        <a:t>Bandwidth</a:t>
                      </a:r>
                      <a:endParaRPr lang="en-US" sz="1800" b="1" kern="1200" dirty="0">
                        <a:solidFill>
                          <a:schemeClr val="bg1"/>
                        </a:solidFill>
                        <a:latin typeface="+mn-lt"/>
                        <a:ea typeface="+mn-ea"/>
                        <a:cs typeface="+mn-cs"/>
                      </a:endParaRPr>
                    </a:p>
                  </a:txBody>
                  <a:tcPr anchor="ctr"/>
                </a:tc>
                <a:tc>
                  <a:txBody>
                    <a:bodyPr/>
                    <a:lstStyle/>
                    <a:p>
                      <a:pPr algn="ctr"/>
                      <a:r>
                        <a:rPr lang="en-US" sz="1800" kern="1200" dirty="0"/>
                        <a:t>6.6037GHz</a:t>
                      </a:r>
                      <a:endParaRPr lang="en-US" sz="1800" b="1" kern="1200" dirty="0">
                        <a:solidFill>
                          <a:schemeClr val="bg1"/>
                        </a:solidFill>
                        <a:latin typeface="+mn-lt"/>
                        <a:ea typeface="+mn-ea"/>
                        <a:cs typeface="+mn-cs"/>
                      </a:endParaRPr>
                    </a:p>
                  </a:txBody>
                  <a:tcPr anchor="ctr"/>
                </a:tc>
                <a:tc>
                  <a:txBody>
                    <a:bodyPr/>
                    <a:lstStyle/>
                    <a:p>
                      <a:pPr algn="ctr"/>
                      <a:r>
                        <a:rPr lang="en-US" sz="1800" kern="1200" dirty="0"/>
                        <a:t>4.66</a:t>
                      </a:r>
                      <a:r>
                        <a:rPr lang="en-US" sz="1800" kern="1200" baseline="0" dirty="0"/>
                        <a:t> </a:t>
                      </a:r>
                      <a:r>
                        <a:rPr lang="en-US" sz="1800" kern="1200" dirty="0"/>
                        <a:t>GHz</a:t>
                      </a:r>
                      <a:endParaRPr lang="en-US" sz="1800" b="1" kern="1200" dirty="0">
                        <a:solidFill>
                          <a:schemeClr val="bg1"/>
                        </a:solidFill>
                        <a:latin typeface="+mn-lt"/>
                        <a:ea typeface="+mn-ea"/>
                        <a:cs typeface="+mn-cs"/>
                      </a:endParaRPr>
                    </a:p>
                  </a:txBody>
                  <a:tcPr anchor="ctr"/>
                </a:tc>
                <a:tc>
                  <a:txBody>
                    <a:bodyPr/>
                    <a:lstStyle/>
                    <a:p>
                      <a:pPr algn="ctr"/>
                      <a:r>
                        <a:rPr lang="en-US" sz="1400" kern="1200" dirty="0">
                          <a:effectLst/>
                        </a:rPr>
                        <a:t>When the AI model runs on a GPU, it has higher data transfer rates (bandwidth) between components compared to when it runs on a CPU.</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1015099484"/>
                  </a:ext>
                </a:extLst>
              </a:tr>
              <a:tr h="625504">
                <a:tc>
                  <a:txBody>
                    <a:bodyPr/>
                    <a:lstStyle/>
                    <a:p>
                      <a:pPr algn="ctr"/>
                      <a:r>
                        <a:rPr lang="en-US" sz="1800" kern="1200" dirty="0"/>
                        <a:t>Power</a:t>
                      </a:r>
                      <a:endParaRPr lang="en-US" sz="1800" b="1" kern="1200" dirty="0">
                        <a:solidFill>
                          <a:schemeClr val="bg1"/>
                        </a:solidFill>
                        <a:latin typeface="+mn-lt"/>
                        <a:ea typeface="+mn-ea"/>
                        <a:cs typeface="+mn-cs"/>
                      </a:endParaRPr>
                    </a:p>
                  </a:txBody>
                  <a:tcPr anchor="ctr"/>
                </a:tc>
                <a:tc>
                  <a:txBody>
                    <a:bodyPr/>
                    <a:lstStyle/>
                    <a:p>
                      <a:pPr algn="ctr"/>
                      <a:r>
                        <a:rPr lang="en-US" sz="1800" kern="1200" dirty="0"/>
                        <a:t>27.45</a:t>
                      </a:r>
                      <a:r>
                        <a:rPr lang="en-US" sz="1800" kern="1200" baseline="0" dirty="0"/>
                        <a:t> Joules/sec</a:t>
                      </a:r>
                      <a:endParaRPr lang="en-US" sz="1800" b="1" kern="1200" dirty="0">
                        <a:solidFill>
                          <a:schemeClr val="bg1"/>
                        </a:solidFill>
                        <a:latin typeface="+mn-lt"/>
                        <a:ea typeface="+mn-ea"/>
                        <a:cs typeface="+mn-cs"/>
                      </a:endParaRPr>
                    </a:p>
                  </a:txBody>
                  <a:tcPr anchor="ctr"/>
                </a:tc>
                <a:tc>
                  <a:txBody>
                    <a:bodyPr/>
                    <a:lstStyle/>
                    <a:p>
                      <a:pPr algn="ctr"/>
                      <a:r>
                        <a:rPr lang="en-US" sz="1800" kern="1200" baseline="0" dirty="0"/>
                        <a:t>15.33 Joules/sec</a:t>
                      </a:r>
                      <a:endParaRPr lang="en-US" sz="1800" b="1" kern="1200" dirty="0">
                        <a:solidFill>
                          <a:schemeClr val="bg1"/>
                        </a:solidFill>
                        <a:latin typeface="+mn-lt"/>
                        <a:ea typeface="+mn-ea"/>
                        <a:cs typeface="+mn-cs"/>
                      </a:endParaRPr>
                    </a:p>
                  </a:txBody>
                  <a:tcPr anchor="ctr"/>
                </a:tc>
                <a:tc>
                  <a:txBody>
                    <a:bodyPr/>
                    <a:lstStyle/>
                    <a:p>
                      <a:pPr algn="ctr"/>
                      <a:r>
                        <a:rPr lang="en-US" sz="1400" kern="1200" dirty="0">
                          <a:effectLst/>
                        </a:rPr>
                        <a:t>When the AI model runs on a GPU, it consumes more electrical power than when it runs on a CPU.</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2006669852"/>
                  </a:ext>
                </a:extLst>
              </a:tr>
              <a:tr h="625504">
                <a:tc>
                  <a:txBody>
                    <a:bodyPr/>
                    <a:lstStyle/>
                    <a:p>
                      <a:pPr algn="ctr"/>
                      <a:r>
                        <a:rPr lang="en-US" sz="1800" kern="1200" dirty="0"/>
                        <a:t>Clock</a:t>
                      </a:r>
                      <a:r>
                        <a:rPr lang="en-US" sz="1800" kern="1200" baseline="0" dirty="0"/>
                        <a:t> Rate</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dirty="0"/>
                        <a:t>1.59</a:t>
                      </a:r>
                      <a:r>
                        <a:rPr lang="en-US" sz="1800" kern="1200" baseline="0" dirty="0"/>
                        <a:t> GHz</a:t>
                      </a:r>
                      <a:endParaRPr lang="en-US" sz="1800" b="1" kern="1200" dirty="0">
                        <a:solidFill>
                          <a:schemeClr val="bg1"/>
                        </a:solidFill>
                        <a:latin typeface="+mn-lt"/>
                        <a:ea typeface="+mn-ea"/>
                        <a:cs typeface="+mn-cs"/>
                      </a:endParaRPr>
                    </a:p>
                  </a:txBody>
                  <a:tcPr anchor="ctr"/>
                </a:tc>
                <a:tc>
                  <a:txBody>
                    <a:bodyPr/>
                    <a:lstStyle/>
                    <a:p>
                      <a:pPr algn="ctr" fontAlgn="base"/>
                      <a:r>
                        <a:rPr lang="en-US" sz="1800" kern="1200" baseline="0" dirty="0"/>
                        <a:t>2.25 GHz</a:t>
                      </a:r>
                      <a:endParaRPr lang="en-US" sz="1800" b="1" kern="1200" dirty="0">
                        <a:solidFill>
                          <a:schemeClr val="bg1"/>
                        </a:solidFill>
                        <a:latin typeface="+mn-lt"/>
                        <a:ea typeface="+mn-ea"/>
                        <a:cs typeface="+mn-cs"/>
                      </a:endParaRPr>
                    </a:p>
                  </a:txBody>
                  <a:tcPr anchor="ctr"/>
                </a:tc>
                <a:tc>
                  <a:txBody>
                    <a:bodyPr/>
                    <a:lstStyle/>
                    <a:p>
                      <a:pPr algn="ctr"/>
                      <a:r>
                        <a:rPr lang="en-US" sz="1400" kern="1200" dirty="0">
                          <a:effectLst/>
                        </a:rPr>
                        <a:t>When the AI model runs on a GPU, its processing cores operate at a higher clock rate than when it runs on a CPU.</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1863559130"/>
                  </a:ext>
                </a:extLst>
              </a:tr>
              <a:tr h="564585">
                <a:tc>
                  <a:txBody>
                    <a:bodyPr/>
                    <a:lstStyle/>
                    <a:p>
                      <a:pPr algn="ctr"/>
                      <a:r>
                        <a:rPr lang="en-US" sz="1800" kern="1200" dirty="0"/>
                        <a:t>Accuracy</a:t>
                      </a:r>
                      <a:r>
                        <a:rPr lang="en-US" sz="1800" kern="1200" baseline="0" dirty="0"/>
                        <a:t> of AI Model</a:t>
                      </a:r>
                      <a:endParaRPr lang="en-US" sz="1800" b="1" kern="1200" dirty="0">
                        <a:solidFill>
                          <a:schemeClr val="bg1"/>
                        </a:solidFill>
                        <a:latin typeface="+mn-lt"/>
                        <a:ea typeface="+mn-ea"/>
                        <a:cs typeface="+mn-cs"/>
                      </a:endParaRPr>
                    </a:p>
                  </a:txBody>
                  <a:tcPr anchor="ctr"/>
                </a:tc>
                <a:tc>
                  <a:txBody>
                    <a:bodyPr/>
                    <a:lstStyle/>
                    <a:p>
                      <a:pPr algn="ctr"/>
                      <a:r>
                        <a:rPr lang="en-US" sz="1800" kern="1200" dirty="0"/>
                        <a:t>87%</a:t>
                      </a:r>
                      <a:endParaRPr lang="en-US" sz="1800" b="1" kern="1200" dirty="0">
                        <a:solidFill>
                          <a:schemeClr val="bg1"/>
                        </a:solidFill>
                        <a:latin typeface="+mn-lt"/>
                        <a:ea typeface="+mn-ea"/>
                        <a:cs typeface="+mn-cs"/>
                      </a:endParaRPr>
                    </a:p>
                  </a:txBody>
                  <a:tcPr anchor="ctr"/>
                </a:tc>
                <a:tc>
                  <a:txBody>
                    <a:bodyPr/>
                    <a:lstStyle/>
                    <a:p>
                      <a:pPr algn="ctr"/>
                      <a:r>
                        <a:rPr lang="en-US" sz="1800" kern="1200" dirty="0"/>
                        <a:t>87%</a:t>
                      </a:r>
                      <a:endParaRPr lang="en-US" sz="1800" b="1" kern="1200" dirty="0">
                        <a:solidFill>
                          <a:schemeClr val="bg1"/>
                        </a:solidFill>
                        <a:latin typeface="+mn-lt"/>
                        <a:ea typeface="+mn-ea"/>
                        <a:cs typeface="+mn-cs"/>
                      </a:endParaRPr>
                    </a:p>
                  </a:txBody>
                  <a:tcPr anchor="ctr"/>
                </a:tc>
                <a:tc>
                  <a:txBody>
                    <a:bodyPr/>
                    <a:lstStyle/>
                    <a:p>
                      <a:pPr algn="ctr"/>
                      <a:r>
                        <a:rPr lang="en-US" sz="1400" kern="1200" dirty="0"/>
                        <a:t>Accuracy</a:t>
                      </a:r>
                      <a:r>
                        <a:rPr lang="en-US" sz="1400" kern="1200" baseline="0" dirty="0"/>
                        <a:t> when run on </a:t>
                      </a:r>
                      <a:r>
                        <a:rPr lang="en-US" sz="1400" kern="1200" dirty="0">
                          <a:effectLst/>
                        </a:rPr>
                        <a:t>GPU</a:t>
                      </a:r>
                      <a:r>
                        <a:rPr lang="en-US" sz="1400" kern="1200" baseline="0" dirty="0">
                          <a:effectLst/>
                        </a:rPr>
                        <a:t> and C</a:t>
                      </a:r>
                      <a:r>
                        <a:rPr lang="en-US" sz="1400" kern="1200" dirty="0">
                          <a:effectLst/>
                        </a:rPr>
                        <a:t>PU is same.</a:t>
                      </a:r>
                      <a:endParaRPr lang="en-US" sz="1400" b="1" kern="1200" dirty="0">
                        <a:solidFill>
                          <a:schemeClr val="bg1"/>
                        </a:solidFill>
                        <a:latin typeface="+mn-lt"/>
                        <a:ea typeface="+mn-ea"/>
                        <a:cs typeface="+mn-cs"/>
                      </a:endParaRPr>
                    </a:p>
                  </a:txBody>
                  <a:tcPr anchor="ctr"/>
                </a:tc>
                <a:extLst>
                  <a:ext uri="{0D108BD9-81ED-4DB2-BD59-A6C34878D82A}">
                    <a16:rowId xmlns:a16="http://schemas.microsoft.com/office/drawing/2014/main" val="2570211282"/>
                  </a:ext>
                </a:extLst>
              </a:tr>
            </a:tbl>
          </a:graphicData>
        </a:graphic>
      </p:graphicFrame>
    </p:spTree>
    <p:extLst>
      <p:ext uri="{BB962C8B-B14F-4D97-AF65-F5344CB8AC3E}">
        <p14:creationId xmlns:p14="http://schemas.microsoft.com/office/powerpoint/2010/main" val="1069528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97" t="-8888" r="58070" b="17222"/>
          <a:stretch/>
        </p:blipFill>
        <p:spPr>
          <a:xfrm>
            <a:off x="3319270" y="1099435"/>
            <a:ext cx="5579007" cy="5056626"/>
          </a:xfrm>
          <a:prstGeom prst="ellipse">
            <a:avLst/>
          </a:prstGeom>
          <a:ln w="63500" cap="rnd">
            <a:solidFill>
              <a:srgbClr val="4E91F0"/>
            </a:solidFill>
          </a:ln>
          <a:effectLst>
            <a:outerShdw blurRad="381000" dist="292100" dir="5400000" sx="-80000" sy="-18000" rotWithShape="0">
              <a:srgbClr val="000000">
                <a:alpha val="22000"/>
              </a:srgbClr>
            </a:outerShdw>
          </a:effectLst>
        </p:spPr>
      </p:pic>
      <p:sp>
        <p:nvSpPr>
          <p:cNvPr id="2" name="Title 1"/>
          <p:cNvSpPr>
            <a:spLocks noGrp="1"/>
          </p:cNvSpPr>
          <p:nvPr>
            <p:ph type="title"/>
          </p:nvPr>
        </p:nvSpPr>
        <p:spPr>
          <a:xfrm>
            <a:off x="4509645" y="748145"/>
            <a:ext cx="3198259" cy="702580"/>
          </a:xfrm>
        </p:spPr>
        <p:txBody>
          <a:bodyPr>
            <a:noAutofit/>
          </a:bodyPr>
          <a:lstStyle/>
          <a:p>
            <a:r>
              <a:rPr lang="en-US" sz="3200" dirty="0">
                <a:solidFill>
                  <a:schemeClr val="bg1">
                    <a:lumMod val="95000"/>
                  </a:schemeClr>
                </a:solidFill>
                <a:latin typeface="Microsoft JhengHei" panose="020B0604030504040204" pitchFamily="34" charset="-120"/>
                <a:ea typeface="Microsoft JhengHei" panose="020B0604030504040204" pitchFamily="34" charset="-120"/>
              </a:rPr>
              <a:t>DEPLOYMENT OF AI MODEL</a:t>
            </a:r>
            <a:endParaRPr lang="en-US" sz="3200" dirty="0"/>
          </a:p>
        </p:txBody>
      </p:sp>
    </p:spTree>
    <p:extLst>
      <p:ext uri="{BB962C8B-B14F-4D97-AF65-F5344CB8AC3E}">
        <p14:creationId xmlns:p14="http://schemas.microsoft.com/office/powerpoint/2010/main" val="1894166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019" r="22019"/>
          <a:stretch>
            <a:fillRect/>
          </a:stretch>
        </p:blipFill>
        <p:spPr/>
      </p:pic>
      <p:pic>
        <p:nvPicPr>
          <p:cNvPr id="9" name="Picture Placeholder 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750" r="21750"/>
          <a:stretch>
            <a:fillRect/>
          </a:stretch>
        </p:blipFill>
        <p:spPr/>
      </p:pic>
      <p:sp>
        <p:nvSpPr>
          <p:cNvPr id="4" name="Title 3"/>
          <p:cNvSpPr>
            <a:spLocks noGrp="1"/>
          </p:cNvSpPr>
          <p:nvPr>
            <p:ph type="title"/>
          </p:nvPr>
        </p:nvSpPr>
        <p:spPr>
          <a:xfrm>
            <a:off x="539495" y="365124"/>
            <a:ext cx="6266657" cy="1325880"/>
          </a:xfrm>
        </p:spPr>
        <p:txBody>
          <a:bodyPr>
            <a:noAutofit/>
          </a:bodyPr>
          <a:lstStyle/>
          <a:p>
            <a:r>
              <a:rPr lang="en-US" sz="4000" b="1" dirty="0">
                <a:latin typeface="Microsoft JhengHei" panose="020B0604030504040204" pitchFamily="34" charset="-120"/>
                <a:ea typeface="Microsoft JhengHei" panose="020B0604030504040204" pitchFamily="34" charset="-120"/>
              </a:rPr>
              <a:t>Platform </a:t>
            </a:r>
            <a:r>
              <a:rPr lang="en-US" sz="4000" b="1" dirty="0">
                <a:latin typeface="Microsoft JhengHei" panose="020B0604030504040204" pitchFamily="34" charset="-120"/>
                <a:ea typeface="Microsoft JhengHei" panose="020B0604030504040204" pitchFamily="34" charset="-120"/>
              </a:rPr>
              <a:t>Description</a:t>
            </a:r>
            <a:r>
              <a:rPr lang="en-US" sz="5400" dirty="0" smtClean="0"/>
              <a:t/>
            </a:r>
            <a:br>
              <a:rPr lang="en-US" sz="5400" dirty="0" smtClean="0"/>
            </a:br>
            <a:r>
              <a:rPr lang="en-US" sz="2800" dirty="0" smtClean="0"/>
              <a:t>PYNQ-Z1 </a:t>
            </a:r>
            <a:r>
              <a:rPr lang="en-US" sz="2800" dirty="0"/>
              <a:t>(Python Productivity for Zynq)</a:t>
            </a:r>
          </a:p>
        </p:txBody>
      </p:sp>
      <p:sp>
        <p:nvSpPr>
          <p:cNvPr id="5" name="Content Placeholder 4"/>
          <p:cNvSpPr>
            <a:spLocks noGrp="1"/>
          </p:cNvSpPr>
          <p:nvPr>
            <p:ph idx="1"/>
          </p:nvPr>
        </p:nvSpPr>
        <p:spPr/>
        <p:txBody>
          <a:bodyPr>
            <a:normAutofit/>
          </a:bodyPr>
          <a:lstStyle/>
          <a:p>
            <a:r>
              <a:rPr lang="en-US" sz="1800" b="1" dirty="0"/>
              <a:t>Processing Unit</a:t>
            </a:r>
            <a:r>
              <a:rPr lang="en-US" sz="1800" b="1" dirty="0" smtClean="0"/>
              <a:t>:</a:t>
            </a:r>
            <a:endParaRPr lang="en-US" sz="1800" b="1" dirty="0"/>
          </a:p>
          <a:p>
            <a:pPr marL="228600" lvl="2" indent="0">
              <a:buNone/>
            </a:pPr>
            <a:r>
              <a:rPr lang="en-US" sz="1400" dirty="0" smtClean="0"/>
              <a:t>Xilinx </a:t>
            </a:r>
            <a:r>
              <a:rPr lang="en-US" sz="1400" dirty="0"/>
              <a:t>Zynq-7000 </a:t>
            </a:r>
            <a:r>
              <a:rPr lang="en-US" sz="1400" dirty="0" err="1"/>
              <a:t>SoC</a:t>
            </a:r>
            <a:r>
              <a:rPr lang="en-US" sz="1400" dirty="0"/>
              <a:t> (System-on-Chip</a:t>
            </a:r>
            <a:r>
              <a:rPr lang="en-US" sz="1400" dirty="0" smtClean="0"/>
              <a:t>):</a:t>
            </a:r>
            <a:endParaRPr lang="en-US" sz="1400" dirty="0"/>
          </a:p>
          <a:p>
            <a:pPr marL="800100" lvl="2" indent="-342900"/>
            <a:r>
              <a:rPr lang="en-US" sz="1200" dirty="0"/>
              <a:t>Dual-core ARM Cortex-A9 processor</a:t>
            </a:r>
          </a:p>
          <a:p>
            <a:pPr marL="800100" lvl="2" indent="-342900"/>
            <a:r>
              <a:rPr lang="en-US" sz="1200" dirty="0" smtClean="0"/>
              <a:t>Programmable </a:t>
            </a:r>
            <a:r>
              <a:rPr lang="en-US" sz="1200" dirty="0"/>
              <a:t>logic (FPGA) with Artix-7 FPGA </a:t>
            </a:r>
            <a:r>
              <a:rPr lang="en-US" sz="1200" dirty="0" smtClean="0"/>
              <a:t>fabric</a:t>
            </a:r>
          </a:p>
          <a:p>
            <a:r>
              <a:rPr lang="en-US" sz="1800" b="1" dirty="0"/>
              <a:t>Memory</a:t>
            </a:r>
            <a:r>
              <a:rPr lang="en-US" sz="1800" b="1" dirty="0" smtClean="0"/>
              <a:t>:</a:t>
            </a:r>
          </a:p>
          <a:p>
            <a:pPr marL="228600" lvl="2" indent="0">
              <a:buNone/>
            </a:pPr>
            <a:r>
              <a:rPr lang="en-US" sz="1400" dirty="0"/>
              <a:t>512MB </a:t>
            </a:r>
            <a:r>
              <a:rPr lang="en-US" sz="1400" dirty="0" smtClean="0"/>
              <a:t>DDR3 RAM</a:t>
            </a:r>
            <a:endParaRPr lang="en-US" sz="1400" dirty="0"/>
          </a:p>
          <a:p>
            <a:pPr marL="0" lvl="1" indent="0">
              <a:buNone/>
            </a:pPr>
            <a:r>
              <a:rPr lang="en-US" sz="1800" b="1" dirty="0"/>
              <a:t>Storage</a:t>
            </a:r>
            <a:r>
              <a:rPr lang="en-US" sz="1800" b="1" dirty="0" smtClean="0"/>
              <a:t>:</a:t>
            </a:r>
          </a:p>
          <a:p>
            <a:pPr marL="228600" lvl="2" indent="0">
              <a:buNone/>
            </a:pPr>
            <a:r>
              <a:rPr lang="en-US" sz="1400" dirty="0" err="1" smtClean="0"/>
              <a:t>microSD</a:t>
            </a:r>
            <a:r>
              <a:rPr lang="en-US" sz="1400" dirty="0" smtClean="0"/>
              <a:t> </a:t>
            </a:r>
            <a:r>
              <a:rPr lang="en-US" sz="1400" dirty="0"/>
              <a:t>card slot for additional storage</a:t>
            </a:r>
          </a:p>
          <a:p>
            <a:r>
              <a:rPr lang="en-US" sz="1800" b="1" dirty="0"/>
              <a:t>Power</a:t>
            </a:r>
            <a:r>
              <a:rPr lang="en-US" sz="2000" b="1" dirty="0"/>
              <a:t>:</a:t>
            </a:r>
          </a:p>
          <a:p>
            <a:pPr marL="228600" lvl="2" indent="0">
              <a:buNone/>
            </a:pPr>
            <a:r>
              <a:rPr lang="en-US" sz="1400" dirty="0"/>
              <a:t>5V power supply through </a:t>
            </a:r>
            <a:r>
              <a:rPr lang="en-US" sz="1400" dirty="0" err="1"/>
              <a:t>microUSB</a:t>
            </a:r>
            <a:r>
              <a:rPr lang="en-US" sz="1400" dirty="0"/>
              <a:t> </a:t>
            </a:r>
            <a:r>
              <a:rPr lang="en-US" sz="1400" dirty="0" smtClean="0"/>
              <a:t>connector</a:t>
            </a:r>
          </a:p>
          <a:p>
            <a:pPr marL="0" lvl="1" indent="0">
              <a:buNone/>
            </a:pPr>
            <a:r>
              <a:rPr lang="en-US" sz="1800" b="1" dirty="0"/>
              <a:t>Operating System:</a:t>
            </a:r>
            <a:endParaRPr lang="en-US" sz="1800" b="1" dirty="0" smtClean="0"/>
          </a:p>
          <a:p>
            <a:pPr marL="228600" lvl="2" indent="0">
              <a:buNone/>
            </a:pPr>
            <a:r>
              <a:rPr lang="en-US" sz="1400" dirty="0"/>
              <a:t>Supports Linux operating system</a:t>
            </a:r>
          </a:p>
        </p:txBody>
      </p:sp>
      <p:sp>
        <p:nvSpPr>
          <p:cNvPr id="6" name="Footer Placeholder 5"/>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2139849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5682" y="312045"/>
            <a:ext cx="9280635" cy="901065"/>
          </a:xfrm>
        </p:spPr>
        <p:txBody>
          <a:bodyPr>
            <a:noAutofit/>
          </a:bodyPr>
          <a:lstStyle/>
          <a:p>
            <a:pPr algn="ctr"/>
            <a:r>
              <a:rPr lang="en-US" sz="4000" b="1" dirty="0" smtClean="0">
                <a:latin typeface="Microsoft JhengHei" panose="020B0604030504040204" pitchFamily="34" charset="-120"/>
                <a:ea typeface="Microsoft JhengHei" panose="020B0604030504040204" pitchFamily="34" charset="-120"/>
              </a:rPr>
              <a:t>EFFICIENCY OF PYNQ-Z1 TO NVIDIA RTX 3090 24GB </a:t>
            </a:r>
            <a:endParaRPr lang="en-US" sz="4000" b="1" dirty="0">
              <a:latin typeface="Microsoft JhengHei" panose="020B0604030504040204" pitchFamily="34" charset="-120"/>
              <a:ea typeface="Microsoft JhengHei" panose="020B0604030504040204" pitchFamily="34" charset="-120"/>
            </a:endParaRPr>
          </a:p>
        </p:txBody>
      </p:sp>
      <p:sp>
        <p:nvSpPr>
          <p:cNvPr id="3" name="Footer Placeholder 2"/>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55441609"/>
              </p:ext>
            </p:extLst>
          </p:nvPr>
        </p:nvGraphicFramePr>
        <p:xfrm>
          <a:off x="1027386" y="1360780"/>
          <a:ext cx="10533993" cy="4815840"/>
        </p:xfrm>
        <a:graphic>
          <a:graphicData uri="http://schemas.openxmlformats.org/drawingml/2006/table">
            <a:tbl>
              <a:tblPr firstRow="1" bandRow="1">
                <a:tableStyleId>{21E4AEA4-8DFA-4A89-87EB-49C32662AFE0}</a:tableStyleId>
              </a:tblPr>
              <a:tblGrid>
                <a:gridCol w="3511331">
                  <a:extLst>
                    <a:ext uri="{9D8B030D-6E8A-4147-A177-3AD203B41FA5}">
                      <a16:colId xmlns:a16="http://schemas.microsoft.com/office/drawing/2014/main" val="3144313921"/>
                    </a:ext>
                  </a:extLst>
                </a:gridCol>
                <a:gridCol w="3511331">
                  <a:extLst>
                    <a:ext uri="{9D8B030D-6E8A-4147-A177-3AD203B41FA5}">
                      <a16:colId xmlns:a16="http://schemas.microsoft.com/office/drawing/2014/main" val="3964161557"/>
                    </a:ext>
                  </a:extLst>
                </a:gridCol>
                <a:gridCol w="3511331">
                  <a:extLst>
                    <a:ext uri="{9D8B030D-6E8A-4147-A177-3AD203B41FA5}">
                      <a16:colId xmlns:a16="http://schemas.microsoft.com/office/drawing/2014/main" val="1379369335"/>
                    </a:ext>
                  </a:extLst>
                </a:gridCol>
              </a:tblGrid>
              <a:tr h="370840">
                <a:tc>
                  <a:txBody>
                    <a:bodyPr/>
                    <a:lstStyle/>
                    <a:p>
                      <a:pPr algn="l"/>
                      <a:r>
                        <a:rPr lang="en-US" b="0">
                          <a:effectLst/>
                          <a:latin typeface="Google Sans"/>
                        </a:rPr>
                        <a:t>Feature</a:t>
                      </a:r>
                    </a:p>
                  </a:txBody>
                  <a:tcPr anchor="ctr"/>
                </a:tc>
                <a:tc>
                  <a:txBody>
                    <a:bodyPr/>
                    <a:lstStyle/>
                    <a:p>
                      <a:pPr algn="l"/>
                      <a:r>
                        <a:rPr lang="en-US" b="0">
                          <a:effectLst/>
                          <a:latin typeface="Google Sans"/>
                        </a:rPr>
                        <a:t>PYNQ-Z1</a:t>
                      </a:r>
                    </a:p>
                  </a:txBody>
                  <a:tcPr anchor="ctr"/>
                </a:tc>
                <a:tc>
                  <a:txBody>
                    <a:bodyPr/>
                    <a:lstStyle/>
                    <a:p>
                      <a:pPr algn="l"/>
                      <a:r>
                        <a:rPr lang="en-US" b="0" dirty="0">
                          <a:effectLst/>
                          <a:latin typeface="Google Sans"/>
                        </a:rPr>
                        <a:t>Intel Core i7-12700K, 64GB DDR4 Ram @ </a:t>
                      </a:r>
                      <a:r>
                        <a:rPr lang="en-US" b="0" dirty="0" smtClean="0">
                          <a:effectLst/>
                          <a:latin typeface="Google Sans"/>
                        </a:rPr>
                        <a:t>3200mhz, </a:t>
                      </a:r>
                      <a:r>
                        <a:rPr lang="en-US" b="0" dirty="0" err="1">
                          <a:effectLst/>
                          <a:latin typeface="Google Sans"/>
                        </a:rPr>
                        <a:t>Nvidia</a:t>
                      </a:r>
                      <a:r>
                        <a:rPr lang="en-US" b="0" dirty="0">
                          <a:effectLst/>
                          <a:latin typeface="Google Sans"/>
                        </a:rPr>
                        <a:t> RTX 3090 24GB</a:t>
                      </a:r>
                    </a:p>
                  </a:txBody>
                  <a:tcPr anchor="ctr"/>
                </a:tc>
                <a:extLst>
                  <a:ext uri="{0D108BD9-81ED-4DB2-BD59-A6C34878D82A}">
                    <a16:rowId xmlns:a16="http://schemas.microsoft.com/office/drawing/2014/main" val="423736989"/>
                  </a:ext>
                </a:extLst>
              </a:tr>
              <a:tr h="370840">
                <a:tc>
                  <a:txBody>
                    <a:bodyPr/>
                    <a:lstStyle/>
                    <a:p>
                      <a:r>
                        <a:rPr lang="en-US" b="0" dirty="0">
                          <a:effectLst/>
                          <a:latin typeface="Google Sans"/>
                        </a:rPr>
                        <a:t>Power Consumption</a:t>
                      </a:r>
                    </a:p>
                  </a:txBody>
                  <a:tcPr marL="121920" marR="121920" marT="121920" marB="121920" anchor="ctr"/>
                </a:tc>
                <a:tc>
                  <a:txBody>
                    <a:bodyPr/>
                    <a:lstStyle/>
                    <a:p>
                      <a:r>
                        <a:rPr lang="en-US" b="0">
                          <a:effectLst/>
                          <a:latin typeface="Google Sans"/>
                        </a:rPr>
                        <a:t>2-5 watts</a:t>
                      </a:r>
                    </a:p>
                  </a:txBody>
                  <a:tcPr marL="121920" marR="121920" marT="121920" marB="121920" anchor="ctr"/>
                </a:tc>
                <a:tc>
                  <a:txBody>
                    <a:bodyPr/>
                    <a:lstStyle/>
                    <a:p>
                      <a:r>
                        <a:rPr lang="en-US" b="0">
                          <a:effectLst/>
                          <a:latin typeface="Google Sans"/>
                        </a:rPr>
                        <a:t>250 watts</a:t>
                      </a:r>
                    </a:p>
                  </a:txBody>
                  <a:tcPr marL="121920" marR="121920" marT="121920" marB="121920" anchor="ctr"/>
                </a:tc>
                <a:extLst>
                  <a:ext uri="{0D108BD9-81ED-4DB2-BD59-A6C34878D82A}">
                    <a16:rowId xmlns:a16="http://schemas.microsoft.com/office/drawing/2014/main" val="2692167169"/>
                  </a:ext>
                </a:extLst>
              </a:tr>
              <a:tr h="370840">
                <a:tc>
                  <a:txBody>
                    <a:bodyPr/>
                    <a:lstStyle/>
                    <a:p>
                      <a:r>
                        <a:rPr lang="en-US" b="0">
                          <a:effectLst/>
                          <a:latin typeface="Google Sans"/>
                        </a:rPr>
                        <a:t>Energy Consumption</a:t>
                      </a:r>
                    </a:p>
                  </a:txBody>
                  <a:tcPr marL="121920" marR="121920" marT="121920" marB="121920" anchor="ctr"/>
                </a:tc>
                <a:tc>
                  <a:txBody>
                    <a:bodyPr/>
                    <a:lstStyle/>
                    <a:p>
                      <a:r>
                        <a:rPr lang="en-US" b="0" dirty="0">
                          <a:effectLst/>
                          <a:latin typeface="Google Sans"/>
                        </a:rPr>
                        <a:t>20-50 watt-hours</a:t>
                      </a:r>
                    </a:p>
                  </a:txBody>
                  <a:tcPr marL="121920" marR="121920" marT="121920" marB="121920" anchor="ctr"/>
                </a:tc>
                <a:tc>
                  <a:txBody>
                    <a:bodyPr/>
                    <a:lstStyle/>
                    <a:p>
                      <a:r>
                        <a:rPr lang="en-US" b="0">
                          <a:effectLst/>
                          <a:latin typeface="Google Sans"/>
                        </a:rPr>
                        <a:t>600 watt-hours</a:t>
                      </a:r>
                    </a:p>
                  </a:txBody>
                  <a:tcPr marL="121920" marR="121920" marT="121920" marB="121920" anchor="ctr"/>
                </a:tc>
                <a:extLst>
                  <a:ext uri="{0D108BD9-81ED-4DB2-BD59-A6C34878D82A}">
                    <a16:rowId xmlns:a16="http://schemas.microsoft.com/office/drawing/2014/main" val="1152616725"/>
                  </a:ext>
                </a:extLst>
              </a:tr>
              <a:tr h="370840">
                <a:tc>
                  <a:txBody>
                    <a:bodyPr/>
                    <a:lstStyle/>
                    <a:p>
                      <a:r>
                        <a:rPr lang="en-US" b="0">
                          <a:effectLst/>
                          <a:latin typeface="Google Sans"/>
                        </a:rPr>
                        <a:t>Cost</a:t>
                      </a:r>
                    </a:p>
                  </a:txBody>
                  <a:tcPr marL="121920" marR="121920" marT="121920" marB="121920" anchor="ctr"/>
                </a:tc>
                <a:tc>
                  <a:txBody>
                    <a:bodyPr/>
                    <a:lstStyle/>
                    <a:p>
                      <a:r>
                        <a:rPr lang="en-US" b="0">
                          <a:effectLst/>
                          <a:latin typeface="Google Sans"/>
                        </a:rPr>
                        <a:t>$100</a:t>
                      </a:r>
                    </a:p>
                  </a:txBody>
                  <a:tcPr marL="121920" marR="121920" marT="121920" marB="121920" anchor="ctr"/>
                </a:tc>
                <a:tc>
                  <a:txBody>
                    <a:bodyPr/>
                    <a:lstStyle/>
                    <a:p>
                      <a:r>
                        <a:rPr lang="en-US" b="0">
                          <a:effectLst/>
                          <a:latin typeface="Google Sans"/>
                        </a:rPr>
                        <a:t>$3000</a:t>
                      </a:r>
                    </a:p>
                  </a:txBody>
                  <a:tcPr marL="121920" marR="121920" marT="121920" marB="121920" anchor="ctr"/>
                </a:tc>
                <a:extLst>
                  <a:ext uri="{0D108BD9-81ED-4DB2-BD59-A6C34878D82A}">
                    <a16:rowId xmlns:a16="http://schemas.microsoft.com/office/drawing/2014/main" val="873176304"/>
                  </a:ext>
                </a:extLst>
              </a:tr>
              <a:tr h="370840">
                <a:tc>
                  <a:txBody>
                    <a:bodyPr/>
                    <a:lstStyle/>
                    <a:p>
                      <a:r>
                        <a:rPr lang="en-US" b="0">
                          <a:effectLst/>
                          <a:latin typeface="Google Sans"/>
                        </a:rPr>
                        <a:t>Performance</a:t>
                      </a:r>
                    </a:p>
                  </a:txBody>
                  <a:tcPr marL="121920" marR="121920" marT="121920" marB="121920" anchor="ctr"/>
                </a:tc>
                <a:tc>
                  <a:txBody>
                    <a:bodyPr/>
                    <a:lstStyle/>
                    <a:p>
                      <a:r>
                        <a:rPr lang="en-US" b="0">
                          <a:effectLst/>
                          <a:latin typeface="Google Sans"/>
                        </a:rPr>
                        <a:t>100-200 GFLOPS</a:t>
                      </a:r>
                    </a:p>
                  </a:txBody>
                  <a:tcPr marL="121920" marR="121920" marT="121920" marB="121920" anchor="ctr"/>
                </a:tc>
                <a:tc>
                  <a:txBody>
                    <a:bodyPr/>
                    <a:lstStyle/>
                    <a:p>
                      <a:r>
                        <a:rPr lang="en-US" b="0">
                          <a:effectLst/>
                          <a:latin typeface="Google Sans"/>
                        </a:rPr>
                        <a:t>40 TFLOPs</a:t>
                      </a:r>
                    </a:p>
                  </a:txBody>
                  <a:tcPr marL="121920" marR="121920" marT="121920" marB="121920" anchor="ctr"/>
                </a:tc>
                <a:extLst>
                  <a:ext uri="{0D108BD9-81ED-4DB2-BD59-A6C34878D82A}">
                    <a16:rowId xmlns:a16="http://schemas.microsoft.com/office/drawing/2014/main" val="1069387352"/>
                  </a:ext>
                </a:extLst>
              </a:tr>
              <a:tr h="370840">
                <a:tc>
                  <a:txBody>
                    <a:bodyPr/>
                    <a:lstStyle/>
                    <a:p>
                      <a:r>
                        <a:rPr lang="en-US" b="0">
                          <a:effectLst/>
                          <a:latin typeface="Google Sans"/>
                        </a:rPr>
                        <a:t>Memory</a:t>
                      </a:r>
                    </a:p>
                  </a:txBody>
                  <a:tcPr marL="121920" marR="121920" marT="121920" marB="121920" anchor="ctr"/>
                </a:tc>
                <a:tc>
                  <a:txBody>
                    <a:bodyPr/>
                    <a:lstStyle/>
                    <a:p>
                      <a:r>
                        <a:rPr lang="en-US" b="0">
                          <a:effectLst/>
                          <a:latin typeface="Google Sans"/>
                        </a:rPr>
                        <a:t>512MB</a:t>
                      </a:r>
                    </a:p>
                  </a:txBody>
                  <a:tcPr marL="121920" marR="121920" marT="121920" marB="121920" anchor="ctr"/>
                </a:tc>
                <a:tc>
                  <a:txBody>
                    <a:bodyPr/>
                    <a:lstStyle/>
                    <a:p>
                      <a:r>
                        <a:rPr lang="en-US" b="0">
                          <a:effectLst/>
                          <a:latin typeface="Google Sans"/>
                        </a:rPr>
                        <a:t>24GB</a:t>
                      </a:r>
                    </a:p>
                  </a:txBody>
                  <a:tcPr marL="121920" marR="121920" marT="121920" marB="121920" anchor="ctr"/>
                </a:tc>
                <a:extLst>
                  <a:ext uri="{0D108BD9-81ED-4DB2-BD59-A6C34878D82A}">
                    <a16:rowId xmlns:a16="http://schemas.microsoft.com/office/drawing/2014/main" val="2208751759"/>
                  </a:ext>
                </a:extLst>
              </a:tr>
              <a:tr h="370840">
                <a:tc>
                  <a:txBody>
                    <a:bodyPr/>
                    <a:lstStyle/>
                    <a:p>
                      <a:r>
                        <a:rPr lang="en-US" b="0">
                          <a:effectLst/>
                          <a:latin typeface="Google Sans"/>
                        </a:rPr>
                        <a:t>Flexibility</a:t>
                      </a:r>
                    </a:p>
                  </a:txBody>
                  <a:tcPr marL="121920" marR="121920" marT="121920" marB="121920" anchor="ctr"/>
                </a:tc>
                <a:tc>
                  <a:txBody>
                    <a:bodyPr/>
                    <a:lstStyle/>
                    <a:p>
                      <a:r>
                        <a:rPr lang="en-US" b="0">
                          <a:effectLst/>
                          <a:latin typeface="Google Sans"/>
                        </a:rPr>
                        <a:t>High</a:t>
                      </a:r>
                    </a:p>
                  </a:txBody>
                  <a:tcPr marL="121920" marR="121920" marT="121920" marB="121920" anchor="ctr"/>
                </a:tc>
                <a:tc>
                  <a:txBody>
                    <a:bodyPr/>
                    <a:lstStyle/>
                    <a:p>
                      <a:r>
                        <a:rPr lang="en-US" b="0">
                          <a:effectLst/>
                          <a:latin typeface="Google Sans"/>
                        </a:rPr>
                        <a:t>High</a:t>
                      </a:r>
                    </a:p>
                  </a:txBody>
                  <a:tcPr marL="121920" marR="121920" marT="121920" marB="121920" anchor="ctr"/>
                </a:tc>
                <a:extLst>
                  <a:ext uri="{0D108BD9-81ED-4DB2-BD59-A6C34878D82A}">
                    <a16:rowId xmlns:a16="http://schemas.microsoft.com/office/drawing/2014/main" val="1133081875"/>
                  </a:ext>
                </a:extLst>
              </a:tr>
              <a:tr h="370840">
                <a:tc>
                  <a:txBody>
                    <a:bodyPr/>
                    <a:lstStyle/>
                    <a:p>
                      <a:r>
                        <a:rPr lang="en-US" b="0">
                          <a:effectLst/>
                          <a:latin typeface="Google Sans"/>
                        </a:rPr>
                        <a:t>Support for AI frameworks</a:t>
                      </a:r>
                    </a:p>
                  </a:txBody>
                  <a:tcPr marL="121920" marR="121920" marT="121920" marB="121920" anchor="ctr"/>
                </a:tc>
                <a:tc>
                  <a:txBody>
                    <a:bodyPr/>
                    <a:lstStyle/>
                    <a:p>
                      <a:r>
                        <a:rPr lang="en-US" b="0">
                          <a:effectLst/>
                          <a:latin typeface="Google Sans"/>
                        </a:rPr>
                        <a:t>PyTorch, TensorFlow</a:t>
                      </a:r>
                    </a:p>
                  </a:txBody>
                  <a:tcPr marL="121920" marR="121920" marT="121920" marB="121920" anchor="ctr"/>
                </a:tc>
                <a:tc>
                  <a:txBody>
                    <a:bodyPr/>
                    <a:lstStyle/>
                    <a:p>
                      <a:r>
                        <a:rPr lang="en-US" b="0" dirty="0" err="1">
                          <a:effectLst/>
                          <a:latin typeface="Google Sans"/>
                        </a:rPr>
                        <a:t>PyTorch</a:t>
                      </a:r>
                      <a:r>
                        <a:rPr lang="en-US" b="0" dirty="0">
                          <a:effectLst/>
                          <a:latin typeface="Google Sans"/>
                        </a:rPr>
                        <a:t>, TensorFlow, </a:t>
                      </a:r>
                      <a:r>
                        <a:rPr lang="en-US" b="0" dirty="0" err="1">
                          <a:effectLst/>
                          <a:latin typeface="Google Sans"/>
                        </a:rPr>
                        <a:t>Caffe</a:t>
                      </a:r>
                      <a:r>
                        <a:rPr lang="en-US" b="0" dirty="0">
                          <a:effectLst/>
                          <a:latin typeface="Google Sans"/>
                        </a:rPr>
                        <a:t>, </a:t>
                      </a:r>
                      <a:r>
                        <a:rPr lang="en-US" b="0" dirty="0" err="1">
                          <a:effectLst/>
                          <a:latin typeface="Google Sans"/>
                        </a:rPr>
                        <a:t>MXNet</a:t>
                      </a:r>
                      <a:endParaRPr lang="en-US" b="0" dirty="0">
                        <a:effectLst/>
                        <a:latin typeface="Google Sans"/>
                      </a:endParaRPr>
                    </a:p>
                  </a:txBody>
                  <a:tcPr marL="121920" marR="121920" marT="121920" marB="121920" anchor="ctr"/>
                </a:tc>
                <a:extLst>
                  <a:ext uri="{0D108BD9-81ED-4DB2-BD59-A6C34878D82A}">
                    <a16:rowId xmlns:a16="http://schemas.microsoft.com/office/drawing/2014/main" val="595795052"/>
                  </a:ext>
                </a:extLst>
              </a:tr>
            </a:tbl>
          </a:graphicData>
        </a:graphic>
      </p:graphicFrame>
    </p:spTree>
    <p:extLst>
      <p:ext uri="{BB962C8B-B14F-4D97-AF65-F5344CB8AC3E}">
        <p14:creationId xmlns:p14="http://schemas.microsoft.com/office/powerpoint/2010/main" val="1438398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47460" t="-52773" r="3395" b="1918"/>
          <a:stretch/>
        </p:blipFill>
        <p:spPr/>
      </p:pic>
      <p:pic>
        <p:nvPicPr>
          <p:cNvPr id="10" name="Picture Placeholder 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096" r="17096"/>
          <a:stretch>
            <a:fillRect/>
          </a:stretch>
        </p:blipFill>
        <p:spPr/>
      </p:pic>
      <p:sp>
        <p:nvSpPr>
          <p:cNvPr id="4" name="Title 3"/>
          <p:cNvSpPr>
            <a:spLocks noGrp="1"/>
          </p:cNvSpPr>
          <p:nvPr>
            <p:ph type="title"/>
          </p:nvPr>
        </p:nvSpPr>
        <p:spPr>
          <a:xfrm>
            <a:off x="266730" y="388411"/>
            <a:ext cx="6186623" cy="1325880"/>
          </a:xfrm>
        </p:spPr>
        <p:txBody>
          <a:bodyPr>
            <a:normAutofit fontScale="90000"/>
          </a:bodyPr>
          <a:lstStyle/>
          <a:p>
            <a:r>
              <a:rPr lang="en-US" b="1" dirty="0" smtClean="0">
                <a:latin typeface="Microsoft JhengHei" panose="020B0604030504040204" pitchFamily="34" charset="-120"/>
                <a:ea typeface="Microsoft JhengHei" panose="020B0604030504040204" pitchFamily="34" charset="-120"/>
              </a:rPr>
              <a:t>SETUP AND PREPARING </a:t>
            </a:r>
            <a:r>
              <a:rPr lang="en-US" dirty="0" smtClean="0"/>
              <a:t/>
            </a:r>
            <a:br>
              <a:rPr lang="en-US" dirty="0" smtClean="0"/>
            </a:br>
            <a:r>
              <a:rPr lang="en-US" sz="2800" dirty="0">
                <a:solidFill>
                  <a:prstClr val="black"/>
                </a:solidFill>
              </a:rPr>
              <a:t>PYNQ-Z1 (Python Productivity for Zynq)</a:t>
            </a:r>
            <a:endParaRPr lang="en-US" dirty="0"/>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
        <p:nvSpPr>
          <p:cNvPr id="7" name="Content Placeholder 6"/>
          <p:cNvSpPr>
            <a:spLocks noGrp="1"/>
          </p:cNvSpPr>
          <p:nvPr>
            <p:ph idx="1"/>
          </p:nvPr>
        </p:nvSpPr>
        <p:spPr>
          <a:xfrm>
            <a:off x="819901" y="1913258"/>
            <a:ext cx="4860871" cy="3413125"/>
          </a:xfrm>
        </p:spPr>
        <p:txBody>
          <a:bodyPr>
            <a:noAutofit/>
          </a:bodyPr>
          <a:lstStyle/>
          <a:p>
            <a:pPr marL="285750" indent="-285750">
              <a:lnSpc>
                <a:spcPct val="150000"/>
              </a:lnSpc>
              <a:buFont typeface="Wingdings" panose="05000000000000000000" pitchFamily="2" charset="2"/>
              <a:buChar char="Ø"/>
            </a:pPr>
            <a:r>
              <a:rPr lang="en-US" sz="1800" dirty="0" smtClean="0"/>
              <a:t>PYNQ </a:t>
            </a:r>
            <a:r>
              <a:rPr lang="en-US" sz="1800" dirty="0" smtClean="0"/>
              <a:t>Image</a:t>
            </a:r>
            <a:endParaRPr lang="en-US" sz="1800" dirty="0" smtClean="0"/>
          </a:p>
          <a:p>
            <a:pPr marL="285750" indent="-285750">
              <a:lnSpc>
                <a:spcPct val="150000"/>
              </a:lnSpc>
              <a:buFont typeface="Wingdings" panose="05000000000000000000" pitchFamily="2" charset="2"/>
              <a:buChar char="Ø"/>
            </a:pPr>
            <a:r>
              <a:rPr lang="en-US" sz="1800" dirty="0" smtClean="0"/>
              <a:t>TensorFlow Library</a:t>
            </a:r>
            <a:endParaRPr lang="en-US" sz="1200" dirty="0"/>
          </a:p>
          <a:p>
            <a:pPr marL="285750" indent="-285750">
              <a:lnSpc>
                <a:spcPct val="150000"/>
              </a:lnSpc>
              <a:buFont typeface="Wingdings" panose="05000000000000000000" pitchFamily="2" charset="2"/>
              <a:buChar char="Ø"/>
            </a:pPr>
            <a:r>
              <a:rPr lang="en-US" sz="1800" dirty="0"/>
              <a:t>PIL (Pillow) </a:t>
            </a:r>
            <a:r>
              <a:rPr lang="en-US" sz="1800" dirty="0" smtClean="0"/>
              <a:t>Library</a:t>
            </a:r>
            <a:endParaRPr lang="ar-YE" sz="1800" dirty="0" smtClean="0"/>
          </a:p>
          <a:p>
            <a:pPr marL="285750" indent="-285750">
              <a:lnSpc>
                <a:spcPct val="150000"/>
              </a:lnSpc>
              <a:buFont typeface="Wingdings" panose="05000000000000000000" pitchFamily="2" charset="2"/>
              <a:buChar char="Ø"/>
            </a:pPr>
            <a:r>
              <a:rPr lang="en-US" sz="1800" dirty="0"/>
              <a:t>NumPy </a:t>
            </a:r>
            <a:r>
              <a:rPr lang="en-US" sz="1800" dirty="0" smtClean="0"/>
              <a:t>Library</a:t>
            </a:r>
            <a:endParaRPr lang="en-US" sz="1800" dirty="0"/>
          </a:p>
          <a:p>
            <a:pPr marL="285750" indent="-285750">
              <a:lnSpc>
                <a:spcPct val="150000"/>
              </a:lnSpc>
              <a:buFont typeface="Wingdings" panose="05000000000000000000" pitchFamily="2" charset="2"/>
              <a:buChar char="Ø"/>
            </a:pPr>
            <a:r>
              <a:rPr lang="en-US" sz="1800" dirty="0"/>
              <a:t>os Library (Operating System Interaction</a:t>
            </a:r>
            <a:r>
              <a:rPr lang="en-US" sz="1800" dirty="0" smtClean="0"/>
              <a:t>)</a:t>
            </a:r>
            <a:endParaRPr lang="en-US" sz="1800" dirty="0"/>
          </a:p>
          <a:p>
            <a:pPr marL="285750" indent="-285750">
              <a:lnSpc>
                <a:spcPct val="150000"/>
              </a:lnSpc>
              <a:buFont typeface="Wingdings" panose="05000000000000000000" pitchFamily="2" charset="2"/>
              <a:buChar char="Ø"/>
            </a:pPr>
            <a:r>
              <a:rPr lang="en-US" sz="1800" dirty="0"/>
              <a:t>Time </a:t>
            </a:r>
            <a:r>
              <a:rPr lang="en-US" sz="1800" dirty="0" smtClean="0"/>
              <a:t>Library</a:t>
            </a:r>
            <a:endParaRPr lang="en-US" sz="1800" dirty="0"/>
          </a:p>
        </p:txBody>
      </p:sp>
      <p:pic>
        <p:nvPicPr>
          <p:cNvPr id="2050" name="Picture 2" descr="NumPy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238" y="3075974"/>
            <a:ext cx="3257924" cy="1466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2212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818" y="1409543"/>
            <a:ext cx="3517182" cy="4069080"/>
          </a:xfrm>
        </p:spPr>
        <p:txBody>
          <a:bodyPr>
            <a:normAutofit/>
          </a:bodyPr>
          <a:lstStyle/>
          <a:p>
            <a:pPr marL="457200" indent="-457200" algn="l">
              <a:buFont typeface="Wingdings" panose="05000000000000000000" pitchFamily="2" charset="2"/>
              <a:buChar char="Ø"/>
            </a:pPr>
            <a:r>
              <a:rPr lang="en-US" sz="4000" b="1" dirty="0">
                <a:latin typeface="Microsoft JhengHei" panose="020B0604030504040204" pitchFamily="34" charset="-120"/>
                <a:ea typeface="Microsoft JhengHei" panose="020B0604030504040204" pitchFamily="34" charset="-120"/>
              </a:rPr>
              <a:t>INFERENCE</a:t>
            </a:r>
            <a:r>
              <a:rPr lang="en-US" sz="3200" dirty="0"/>
              <a:t/>
            </a:r>
            <a:br>
              <a:rPr lang="en-US" sz="3200" dirty="0"/>
            </a:br>
            <a:r>
              <a:rPr lang="en-US" sz="3200" dirty="0" smtClean="0"/>
              <a:t/>
            </a:r>
            <a:br>
              <a:rPr lang="en-US" sz="3200" dirty="0" smtClean="0"/>
            </a:br>
            <a:r>
              <a:rPr lang="en-US" sz="2400" dirty="0" smtClean="0"/>
              <a:t>First </a:t>
            </a:r>
            <a:r>
              <a:rPr lang="en-US" sz="2400" dirty="0" smtClean="0"/>
              <a:t>Inference of the AI Model on PYNQ-Z1 through SSH session in the shell</a:t>
            </a:r>
            <a:endParaRPr lang="en-US" sz="3200" dirty="0"/>
          </a:p>
        </p:txBody>
      </p:sp>
      <p:pic>
        <p:nvPicPr>
          <p:cNvPr id="6" name="VID-20230623-WA0046">
            <a:hlinkClick r:id="" action="ppaction://media"/>
          </p:cNvPr>
          <p:cNvPicPr>
            <a:picLocks noGrp="1" noChangeAspect="1"/>
          </p:cNvPicPr>
          <p:nvPr>
            <p:ph idx="1"/>
            <a:videoFile r:link="rId2"/>
            <p:extLst>
              <p:ext uri="{DAA4B4D4-6D71-4841-9C94-3DE7FCFB9230}">
                <p14:media xmlns:p14="http://schemas.microsoft.com/office/powerpoint/2010/main" r:embed="rId1">
                  <p14:fade in="8000"/>
                </p14:media>
              </p:ext>
            </p:extLst>
          </p:nvPr>
        </p:nvPicPr>
        <p:blipFill>
          <a:blip r:embed="rId4"/>
          <a:stretch>
            <a:fillRect/>
          </a:stretch>
        </p:blipFill>
        <p:spPr>
          <a:xfrm>
            <a:off x="5597525" y="1504538"/>
            <a:ext cx="5111750" cy="2938462"/>
          </a:xfrm>
          <a:prstGeom prst="rect">
            <a:avLst/>
          </a:prstGeom>
          <a:ln>
            <a:noFill/>
          </a:ln>
          <a:effectLst>
            <a:outerShdw blurRad="190500" algn="tl" rotWithShape="0">
              <a:srgbClr val="000000">
                <a:alpha val="70000"/>
              </a:srgbClr>
            </a:outerShdw>
          </a:effectLst>
        </p:spPr>
      </p:pic>
      <p:sp>
        <p:nvSpPr>
          <p:cNvPr id="4" name="Footer Placeholder 3"/>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spTree>
    <p:extLst>
      <p:ext uri="{BB962C8B-B14F-4D97-AF65-F5344CB8AC3E}">
        <p14:creationId xmlns:p14="http://schemas.microsoft.com/office/powerpoint/2010/main" val="38129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711" y="133897"/>
            <a:ext cx="3744310" cy="837097"/>
          </a:xfrm>
        </p:spPr>
        <p:txBody>
          <a:bodyPr>
            <a:normAutofit/>
          </a:bodyPr>
          <a:lstStyle/>
          <a:p>
            <a:r>
              <a:rPr lang="en-US" sz="4000" b="1" dirty="0">
                <a:latin typeface="Microsoft JhengHei" panose="020B0604030504040204" pitchFamily="34" charset="-120"/>
                <a:ea typeface="Microsoft JhengHei" panose="020B0604030504040204" pitchFamily="34" charset="-120"/>
              </a:rPr>
              <a:t>Gantt Chart</a:t>
            </a:r>
            <a:endParaRPr lang="en-US" sz="4000" b="1" dirty="0">
              <a:latin typeface="Microsoft JhengHei" panose="020B0604030504040204" pitchFamily="34" charset="-120"/>
              <a:ea typeface="Microsoft JhengHei" panose="020B0604030504040204" pitchFamily="34" charset="-120"/>
            </a:endParaRPr>
          </a:p>
        </p:txBody>
      </p:sp>
      <p:sp>
        <p:nvSpPr>
          <p:cNvPr id="3" name="Footer Placeholder 2"/>
          <p:cNvSpPr>
            <a:spLocks noGrp="1"/>
          </p:cNvSpPr>
          <p:nvPr>
            <p:ph type="ftr" sz="quarter" idx="11"/>
          </p:nvPr>
        </p:nvSpPr>
        <p:spPr>
          <a:xfrm>
            <a:off x="5906586" y="6326205"/>
            <a:ext cx="4114800" cy="365125"/>
          </a:xfrm>
        </p:spPr>
        <p:txBody>
          <a:bodyPr/>
          <a:lstStyle/>
          <a:p>
            <a:pPr>
              <a:defRPr/>
            </a:pPr>
            <a:r>
              <a:rPr lang="en-US" dirty="0" smtClean="0">
                <a:solidFill>
                  <a:prstClr val="black">
                    <a:tint val="75000"/>
                  </a:prstClr>
                </a:solidFill>
              </a:rPr>
              <a:t>Gantt Chart</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sp>
        <p:nvSpPr>
          <p:cNvPr id="16" name="Rectangle 15"/>
          <p:cNvSpPr/>
          <p:nvPr/>
        </p:nvSpPr>
        <p:spPr>
          <a:xfrm>
            <a:off x="536028" y="1545021"/>
            <a:ext cx="704193" cy="346841"/>
          </a:xfrm>
          <a:prstGeom prst="rect">
            <a:avLst/>
          </a:prstGeom>
          <a:solidFill>
            <a:srgbClr val="F4B083"/>
          </a:solidFill>
          <a:ln>
            <a:solidFill>
              <a:srgbClr val="F4B0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6027" y="2067911"/>
            <a:ext cx="704193" cy="346841"/>
          </a:xfrm>
          <a:prstGeom prst="rect">
            <a:avLst/>
          </a:prstGeom>
          <a:solidFill>
            <a:srgbClr val="A8D0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6028" y="2590801"/>
            <a:ext cx="704193" cy="346841"/>
          </a:xfrm>
          <a:prstGeom prst="rect">
            <a:avLst/>
          </a:prstGeom>
          <a:solidFill>
            <a:srgbClr val="9CC2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240220" y="1601174"/>
            <a:ext cx="1702675" cy="276999"/>
          </a:xfrm>
          <a:prstGeom prst="rect">
            <a:avLst/>
          </a:prstGeom>
          <a:noFill/>
        </p:spPr>
        <p:txBody>
          <a:bodyPr wrap="square" rtlCol="0">
            <a:spAutoFit/>
          </a:bodyPr>
          <a:lstStyle/>
          <a:p>
            <a:r>
              <a:rPr lang="en-US" sz="1200" dirty="0" smtClean="0"/>
              <a:t>Proposed Gantt chart</a:t>
            </a:r>
            <a:endParaRPr lang="en-US" sz="1200" dirty="0"/>
          </a:p>
        </p:txBody>
      </p:sp>
      <p:sp>
        <p:nvSpPr>
          <p:cNvPr id="20" name="TextBox 19"/>
          <p:cNvSpPr txBox="1"/>
          <p:nvPr/>
        </p:nvSpPr>
        <p:spPr>
          <a:xfrm>
            <a:off x="1240219" y="2136761"/>
            <a:ext cx="1702675" cy="276999"/>
          </a:xfrm>
          <a:prstGeom prst="rect">
            <a:avLst/>
          </a:prstGeom>
          <a:noFill/>
        </p:spPr>
        <p:txBody>
          <a:bodyPr wrap="square" rtlCol="0">
            <a:spAutoFit/>
          </a:bodyPr>
          <a:lstStyle/>
          <a:p>
            <a:r>
              <a:rPr lang="en-US" sz="1200" dirty="0"/>
              <a:t>F</a:t>
            </a:r>
            <a:r>
              <a:rPr lang="en-US" sz="1200" dirty="0" smtClean="0"/>
              <a:t>ollowed Gantt chart</a:t>
            </a:r>
            <a:endParaRPr lang="en-US" sz="1200" dirty="0"/>
          </a:p>
        </p:txBody>
      </p:sp>
      <p:sp>
        <p:nvSpPr>
          <p:cNvPr id="21" name="TextBox 20"/>
          <p:cNvSpPr txBox="1"/>
          <p:nvPr/>
        </p:nvSpPr>
        <p:spPr>
          <a:xfrm>
            <a:off x="1240219" y="2625721"/>
            <a:ext cx="1702675" cy="276999"/>
          </a:xfrm>
          <a:prstGeom prst="rect">
            <a:avLst/>
          </a:prstGeom>
          <a:noFill/>
        </p:spPr>
        <p:txBody>
          <a:bodyPr wrap="square" rtlCol="0">
            <a:spAutoFit/>
          </a:bodyPr>
          <a:lstStyle/>
          <a:p>
            <a:r>
              <a:rPr lang="en-US" sz="1200" dirty="0" smtClean="0"/>
              <a:t>Research work</a:t>
            </a:r>
            <a:endParaRPr lang="en-US" sz="1200" dirty="0"/>
          </a:p>
        </p:txBody>
      </p:sp>
      <p:pic>
        <p:nvPicPr>
          <p:cNvPr id="28" name="Content Placeholder 27"/>
          <p:cNvPicPr>
            <a:picLocks noGrp="1" noChangeAspect="1"/>
          </p:cNvPicPr>
          <p:nvPr>
            <p:ph idx="1"/>
          </p:nvPr>
        </p:nvPicPr>
        <p:blipFill>
          <a:blip r:embed="rId2"/>
          <a:stretch>
            <a:fillRect/>
          </a:stretch>
        </p:blipFill>
        <p:spPr>
          <a:xfrm>
            <a:off x="2942894" y="1123412"/>
            <a:ext cx="9057520" cy="5232938"/>
          </a:xfrm>
          <a:prstGeom prst="rect">
            <a:avLst/>
          </a:prstGeom>
        </p:spPr>
      </p:pic>
    </p:spTree>
    <p:extLst>
      <p:ext uri="{BB962C8B-B14F-4D97-AF65-F5344CB8AC3E}">
        <p14:creationId xmlns:p14="http://schemas.microsoft.com/office/powerpoint/2010/main" val="2413071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40" t="2105" r="308" b="1606"/>
          <a:stretch/>
        </p:blipFill>
        <p:spPr>
          <a:xfrm>
            <a:off x="8505706" y="2792091"/>
            <a:ext cx="3096807" cy="3096807"/>
          </a:xfrm>
        </p:spPr>
      </p:pic>
      <p:sp>
        <p:nvSpPr>
          <p:cNvPr id="4" name="Title 3"/>
          <p:cNvSpPr>
            <a:spLocks noGrp="1"/>
          </p:cNvSpPr>
          <p:nvPr>
            <p:ph type="title"/>
          </p:nvPr>
        </p:nvSpPr>
        <p:spPr>
          <a:xfrm>
            <a:off x="259238" y="246251"/>
            <a:ext cx="11673524" cy="1325880"/>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SIMPLE DEMO OF THE INFERENCE IN PYNQ-Z1USING (GRADIO)</a:t>
            </a:r>
            <a:endParaRPr lang="en-US" sz="4000" b="1" dirty="0">
              <a:latin typeface="Microsoft JhengHei" panose="020B0604030504040204" pitchFamily="34" charset="-120"/>
              <a:ea typeface="Microsoft JhengHei" panose="020B0604030504040204" pitchFamily="34" charset="-120"/>
            </a:endParaRPr>
          </a:p>
        </p:txBody>
      </p:sp>
      <p:sp>
        <p:nvSpPr>
          <p:cNvPr id="5" name="Content Placeholder 4"/>
          <p:cNvSpPr>
            <a:spLocks noGrp="1"/>
          </p:cNvSpPr>
          <p:nvPr>
            <p:ph idx="1"/>
          </p:nvPr>
        </p:nvSpPr>
        <p:spPr>
          <a:xfrm>
            <a:off x="539497" y="1825625"/>
            <a:ext cx="4642104" cy="4352544"/>
          </a:xfrm>
        </p:spPr>
        <p:txBody>
          <a:bodyPr>
            <a:normAutofit fontScale="92500" lnSpcReduction="10000"/>
          </a:bodyPr>
          <a:lstStyle/>
          <a:p>
            <a:r>
              <a:rPr lang="en-US" b="1" dirty="0" smtClean="0"/>
              <a:t>User Interaction: </a:t>
            </a:r>
          </a:p>
          <a:p>
            <a:pPr marL="285750" indent="-285750">
              <a:buFont typeface="Arial" panose="020B0604020202020204" pitchFamily="34" charset="0"/>
              <a:buChar char="•"/>
            </a:pPr>
            <a:r>
              <a:rPr lang="en-US" sz="1800" dirty="0" smtClean="0"/>
              <a:t>Gradio enables users to interact with machine learning models without needing to write any code. </a:t>
            </a:r>
          </a:p>
          <a:p>
            <a:r>
              <a:rPr lang="en-US" b="1" dirty="0"/>
              <a:t>Input Variety: </a:t>
            </a:r>
            <a:endParaRPr lang="en-US" b="1" dirty="0" smtClean="0"/>
          </a:p>
          <a:p>
            <a:pPr marL="285750" indent="-285750">
              <a:buFont typeface="Arial" panose="020B0604020202020204" pitchFamily="34" charset="0"/>
              <a:buChar char="•"/>
            </a:pPr>
            <a:r>
              <a:rPr lang="en-US" sz="1800" dirty="0" smtClean="0"/>
              <a:t>Gradio </a:t>
            </a:r>
            <a:r>
              <a:rPr lang="en-US" sz="1800" dirty="0"/>
              <a:t>supports various input types such as text, images, audio, and more. This versatility </a:t>
            </a:r>
            <a:r>
              <a:rPr lang="en-US" sz="1800" dirty="0" smtClean="0"/>
              <a:t>enabled us to create </a:t>
            </a:r>
            <a:r>
              <a:rPr lang="en-US" sz="1800" dirty="0"/>
              <a:t>interfaces </a:t>
            </a:r>
            <a:r>
              <a:rPr lang="en-US" sz="1800" dirty="0" smtClean="0"/>
              <a:t>for our AI model deployed in PYNQ-z1 </a:t>
            </a:r>
            <a:endParaRPr lang="en-US" sz="1800" dirty="0"/>
          </a:p>
          <a:p>
            <a:r>
              <a:rPr lang="en-US" b="1" dirty="0" smtClean="0"/>
              <a:t>Visualization</a:t>
            </a:r>
            <a:r>
              <a:rPr lang="en-US" b="1" dirty="0"/>
              <a:t>:</a:t>
            </a:r>
          </a:p>
          <a:p>
            <a:pPr marL="285750" indent="-285750">
              <a:buFont typeface="Arial" panose="020B0604020202020204" pitchFamily="34" charset="0"/>
              <a:buChar char="•"/>
            </a:pPr>
            <a:r>
              <a:rPr lang="en-US" sz="1800" dirty="0"/>
              <a:t>It </a:t>
            </a:r>
            <a:r>
              <a:rPr lang="en-US" sz="1800" dirty="0" smtClean="0"/>
              <a:t>allowed us </a:t>
            </a:r>
            <a:r>
              <a:rPr lang="en-US" sz="1800" dirty="0"/>
              <a:t>to display model predictions, </a:t>
            </a:r>
            <a:r>
              <a:rPr lang="en-US" sz="1800" dirty="0" smtClean="0"/>
              <a:t>in </a:t>
            </a:r>
            <a:r>
              <a:rPr lang="en-US" sz="1800" dirty="0"/>
              <a:t>a visually </a:t>
            </a:r>
            <a:r>
              <a:rPr lang="en-US" sz="1800" dirty="0" smtClean="0"/>
              <a:t>appealing </a:t>
            </a:r>
            <a:r>
              <a:rPr lang="en-US" sz="1800" dirty="0"/>
              <a:t>manner, enhancing user understanding and engagement.</a:t>
            </a:r>
          </a:p>
        </p:txBody>
      </p:sp>
      <p:sp>
        <p:nvSpPr>
          <p:cNvPr id="6" name="Footer Placeholder 5"/>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pic>
        <p:nvPicPr>
          <p:cNvPr id="9" name="Picture 8"/>
          <p:cNvPicPr>
            <a:picLocks noChangeAspect="1"/>
          </p:cNvPicPr>
          <p:nvPr/>
        </p:nvPicPr>
        <p:blipFill rotWithShape="1">
          <a:blip r:embed="rId3"/>
          <a:srcRect l="27180" t="42761" r="11231" b="17505"/>
          <a:stretch/>
        </p:blipFill>
        <p:spPr>
          <a:xfrm>
            <a:off x="5066626" y="1450428"/>
            <a:ext cx="5149721" cy="2466002"/>
          </a:xfrm>
          <a:prstGeom prst="rect">
            <a:avLst/>
          </a:prstGeom>
          <a:ln>
            <a:solidFill>
              <a:schemeClr val="tx1"/>
            </a:solidFill>
          </a:ln>
        </p:spPr>
      </p:pic>
    </p:spTree>
    <p:extLst>
      <p:ext uri="{BB962C8B-B14F-4D97-AF65-F5344CB8AC3E}">
        <p14:creationId xmlns:p14="http://schemas.microsoft.com/office/powerpoint/2010/main" val="4119846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6014" y="1093075"/>
            <a:ext cx="2569630" cy="4840852"/>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2181" t="17565" r="36506" b="17397"/>
          <a:stretch/>
        </p:blipFill>
        <p:spPr>
          <a:xfrm>
            <a:off x="4731579" y="1093075"/>
            <a:ext cx="2625662" cy="5023946"/>
          </a:xfrm>
          <a:prstGeom prst="rect">
            <a:avLst/>
          </a:prstGeom>
        </p:spPr>
      </p:pic>
      <p:pic>
        <p:nvPicPr>
          <p:cNvPr id="9" name="Picture 8"/>
          <p:cNvPicPr>
            <a:picLocks noChangeAspect="1"/>
          </p:cNvPicPr>
          <p:nvPr/>
        </p:nvPicPr>
        <p:blipFill rotWithShape="1">
          <a:blip r:embed="rId5"/>
          <a:srcRect l="9485" r="5179"/>
          <a:stretch/>
        </p:blipFill>
        <p:spPr>
          <a:xfrm>
            <a:off x="9743090" y="1061545"/>
            <a:ext cx="2370850" cy="4929352"/>
          </a:xfrm>
          <a:prstGeom prst="rect">
            <a:avLst/>
          </a:prstGeom>
        </p:spPr>
      </p:pic>
      <p:sp>
        <p:nvSpPr>
          <p:cNvPr id="4" name="Text Placeholder 3"/>
          <p:cNvSpPr>
            <a:spLocks noGrp="1"/>
          </p:cNvSpPr>
          <p:nvPr>
            <p:ph type="body" sz="half" idx="2"/>
          </p:nvPr>
        </p:nvSpPr>
        <p:spPr>
          <a:xfrm>
            <a:off x="839788" y="1699254"/>
            <a:ext cx="4000377" cy="4840190"/>
          </a:xfrm>
        </p:spPr>
        <p:txBody>
          <a:bodyPr>
            <a:normAutofit fontScale="92500" lnSpcReduction="10000"/>
          </a:bodyPr>
          <a:lstStyle/>
          <a:p>
            <a:r>
              <a:rPr lang="en-US" b="1" dirty="0" smtClean="0"/>
              <a:t>Installation of Django in PYNQ-Z1:</a:t>
            </a:r>
          </a:p>
          <a:p>
            <a:pPr marL="285750" indent="-285750">
              <a:buFont typeface="Arial" panose="020B0604020202020204" pitchFamily="34" charset="0"/>
              <a:buChar char="•"/>
            </a:pPr>
            <a:r>
              <a:rPr lang="en-US" dirty="0"/>
              <a:t>PYNQ-Z1 typically </a:t>
            </a:r>
            <a:r>
              <a:rPr lang="en-US" dirty="0" smtClean="0"/>
              <a:t>operates on Linux OS. </a:t>
            </a:r>
            <a:r>
              <a:rPr lang="en-US" dirty="0"/>
              <a:t>While it's possible to install and run Django on </a:t>
            </a:r>
            <a:r>
              <a:rPr lang="en-US" dirty="0" smtClean="0"/>
              <a:t>Linux.</a:t>
            </a:r>
          </a:p>
          <a:p>
            <a:r>
              <a:rPr lang="en-US" b="1" dirty="0"/>
              <a:t>Offline Operation</a:t>
            </a:r>
            <a:r>
              <a:rPr lang="en-US" b="1" dirty="0" smtClean="0"/>
              <a:t>:</a:t>
            </a:r>
            <a:endParaRPr lang="en-US" dirty="0"/>
          </a:p>
          <a:p>
            <a:pPr marL="285750" indent="-285750">
              <a:buFont typeface="Arial" panose="020B0604020202020204" pitchFamily="34" charset="0"/>
              <a:buChar char="•"/>
            </a:pPr>
            <a:r>
              <a:rPr lang="en-US" dirty="0" smtClean="0"/>
              <a:t>Application </a:t>
            </a:r>
            <a:r>
              <a:rPr lang="en-US" dirty="0"/>
              <a:t>hosted on the PYNQ-Z1 can operate even when the internet connection is down, ensuring </a:t>
            </a:r>
            <a:r>
              <a:rPr lang="en-US" dirty="0" smtClean="0"/>
              <a:t>connectivity of PYNQ and POC to the LAN </a:t>
            </a:r>
            <a:r>
              <a:rPr lang="en-US" dirty="0"/>
              <a:t>without relying on external servers</a:t>
            </a:r>
            <a:r>
              <a:rPr lang="en-US" dirty="0" smtClean="0"/>
              <a:t>.</a:t>
            </a:r>
          </a:p>
          <a:p>
            <a:r>
              <a:rPr lang="en-US" b="1" dirty="0" smtClean="0"/>
              <a:t>Django:</a:t>
            </a:r>
          </a:p>
          <a:p>
            <a:pPr marL="285750" indent="-285750">
              <a:buFont typeface="Arial" panose="020B0604020202020204" pitchFamily="34" charset="0"/>
              <a:buChar char="•"/>
            </a:pPr>
            <a:r>
              <a:rPr lang="en-US" dirty="0"/>
              <a:t>A function of Django in the view.py file was used to load the model and receive the image from the HTML and render the prediction back to the </a:t>
            </a:r>
            <a:r>
              <a:rPr lang="en-US" dirty="0" smtClean="0"/>
              <a:t>HTML.</a:t>
            </a:r>
            <a:endParaRPr lang="en-US" dirty="0"/>
          </a:p>
          <a:p>
            <a:pPr marL="285750" indent="-285750">
              <a:buFont typeface="Arial" panose="020B0604020202020204" pitchFamily="34" charset="0"/>
              <a:buChar char="•"/>
            </a:pPr>
            <a:r>
              <a:rPr lang="en-US" dirty="0" smtClean="0"/>
              <a:t>Python was mainly used for running the model</a:t>
            </a:r>
          </a:p>
          <a:p>
            <a:pPr marL="285750" indent="-285750">
              <a:buFont typeface="Arial" panose="020B0604020202020204" pitchFamily="34" charset="0"/>
              <a:buChar char="•"/>
            </a:pPr>
            <a:r>
              <a:rPr lang="en-US" dirty="0" smtClean="0"/>
              <a:t>HTML, CSS</a:t>
            </a:r>
            <a:r>
              <a:rPr lang="en-US" dirty="0"/>
              <a:t> </a:t>
            </a:r>
            <a:r>
              <a:rPr lang="en-US" dirty="0" smtClean="0"/>
              <a:t>and JavaScript was used to create the user friendly UI</a:t>
            </a:r>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Presentation Title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
        <p:nvSpPr>
          <p:cNvPr id="2" name="Title 1"/>
          <p:cNvSpPr>
            <a:spLocks noGrp="1"/>
          </p:cNvSpPr>
          <p:nvPr>
            <p:ph type="title"/>
          </p:nvPr>
        </p:nvSpPr>
        <p:spPr>
          <a:xfrm>
            <a:off x="591465" y="568872"/>
            <a:ext cx="9204179" cy="985345"/>
          </a:xfrm>
        </p:spPr>
        <p:txBody>
          <a:bodyPr>
            <a:noAutofit/>
          </a:bodyPr>
          <a:lstStyle/>
          <a:p>
            <a:r>
              <a:rPr lang="en-US" sz="4000" b="1" dirty="0" smtClean="0">
                <a:latin typeface="Microsoft JhengHei" panose="020B0604030504040204" pitchFamily="34" charset="-120"/>
                <a:ea typeface="Microsoft JhengHei" panose="020B0604030504040204" pitchFamily="34" charset="-120"/>
              </a:rPr>
              <a:t>AI MODEL AS SERVICE HOSTED ON PYNQ-Z1</a:t>
            </a:r>
            <a:endParaRPr lang="en-US" sz="40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656862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defRPr/>
            </a:pPr>
            <a:r>
              <a:rPr lang="en-US" smtClean="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pic>
        <p:nvPicPr>
          <p:cNvPr id="6" name="VID-20230712-WA005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687" b="1688"/>
          <a:stretch/>
        </p:blipFill>
        <p:spPr>
          <a:xfrm>
            <a:off x="7472856" y="105102"/>
            <a:ext cx="3560801" cy="6201105"/>
          </a:xfrm>
        </p:spPr>
      </p:pic>
      <p:sp>
        <p:nvSpPr>
          <p:cNvPr id="7" name="TextBox 6"/>
          <p:cNvSpPr txBox="1"/>
          <p:nvPr/>
        </p:nvSpPr>
        <p:spPr>
          <a:xfrm>
            <a:off x="1187668" y="1310210"/>
            <a:ext cx="3699643" cy="4001095"/>
          </a:xfrm>
          <a:prstGeom prst="rect">
            <a:avLst/>
          </a:prstGeom>
          <a:noFill/>
        </p:spPr>
        <p:txBody>
          <a:bodyPr wrap="square" rtlCol="0">
            <a:spAutoFit/>
          </a:bodyPr>
          <a:lstStyle/>
          <a:p>
            <a:pPr algn="ctr"/>
            <a:r>
              <a:rPr lang="en-US" sz="4000" b="1" dirty="0" smtClean="0">
                <a:solidFill>
                  <a:schemeClr val="bg1"/>
                </a:solidFill>
                <a:latin typeface="Microsoft JhengHei" panose="020B0604030504040204" pitchFamily="34" charset="-120"/>
                <a:ea typeface="Microsoft JhengHei" panose="020B0604030504040204" pitchFamily="34" charset="-120"/>
                <a:cs typeface="+mj-cs"/>
              </a:rPr>
              <a:t>ACCESSING THE SERVIEC</a:t>
            </a:r>
            <a:r>
              <a:rPr lang="en-US" sz="2800" b="1" dirty="0">
                <a:solidFill>
                  <a:schemeClr val="bg1"/>
                </a:solidFill>
              </a:rPr>
              <a:t/>
            </a:r>
            <a:br>
              <a:rPr lang="en-US" sz="2800" b="1" dirty="0">
                <a:solidFill>
                  <a:schemeClr val="bg1"/>
                </a:solidFill>
              </a:rPr>
            </a:br>
            <a:r>
              <a:rPr lang="en-US" sz="2400" dirty="0">
                <a:solidFill>
                  <a:schemeClr val="bg1"/>
                </a:solidFill>
              </a:rPr>
              <a:t/>
            </a:r>
            <a:br>
              <a:rPr lang="en-US" sz="2400" dirty="0">
                <a:solidFill>
                  <a:schemeClr val="bg1"/>
                </a:solidFill>
              </a:rPr>
            </a:br>
            <a:r>
              <a:rPr lang="en-US" dirty="0">
                <a:solidFill>
                  <a:schemeClr val="bg1"/>
                </a:solidFill>
              </a:rPr>
              <a:t>Executing the function </a:t>
            </a:r>
            <a:r>
              <a:rPr lang="en-US" dirty="0" err="1">
                <a:solidFill>
                  <a:schemeClr val="bg1"/>
                </a:solidFill>
              </a:rPr>
              <a:t>runserver</a:t>
            </a:r>
            <a:r>
              <a:rPr lang="en-US" dirty="0">
                <a:solidFill>
                  <a:schemeClr val="bg1"/>
                </a:solidFill>
              </a:rPr>
              <a:t> of the manage.py of the project at port number 0.0.0.0.8000</a:t>
            </a:r>
            <a:br>
              <a:rPr lang="en-US" dirty="0">
                <a:solidFill>
                  <a:schemeClr val="bg1"/>
                </a:solidFill>
              </a:rPr>
            </a:br>
            <a:r>
              <a:rPr lang="en-US" sz="2400" dirty="0">
                <a:solidFill>
                  <a:schemeClr val="bg1"/>
                </a:solidFill>
              </a:rPr>
              <a:t/>
            </a:r>
            <a:br>
              <a:rPr lang="en-US" sz="2400" dirty="0">
                <a:solidFill>
                  <a:schemeClr val="bg1"/>
                </a:solidFill>
              </a:rPr>
            </a:br>
            <a:r>
              <a:rPr lang="en-US" dirty="0">
                <a:solidFill>
                  <a:schemeClr val="bg1"/>
                </a:solidFill>
              </a:rPr>
              <a:t>The service can be access using the IP address assigned by the router to the </a:t>
            </a:r>
            <a:r>
              <a:rPr lang="en-US" dirty="0" err="1">
                <a:solidFill>
                  <a:schemeClr val="bg1"/>
                </a:solidFill>
              </a:rPr>
              <a:t>pynq</a:t>
            </a:r>
            <a:r>
              <a:rPr lang="en-US" dirty="0">
                <a:solidFill>
                  <a:schemeClr val="bg1"/>
                </a:solidFill>
              </a:rPr>
              <a:t> board </a:t>
            </a:r>
            <a:r>
              <a:rPr lang="en-US" sz="2400" dirty="0">
                <a:solidFill>
                  <a:schemeClr val="bg1"/>
                </a:solidFill>
              </a:rPr>
              <a:t/>
            </a:r>
            <a:br>
              <a:rPr lang="en-US" sz="24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24426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189" y="472964"/>
            <a:ext cx="5572480" cy="1278269"/>
          </a:xfrm>
        </p:spPr>
        <p:txBody>
          <a:bodyPr>
            <a:normAutofit fontScale="90000"/>
          </a:bodyPr>
          <a:lstStyle/>
          <a:p>
            <a:r>
              <a:rPr lang="en-US" sz="4400" dirty="0" smtClean="0"/>
              <a:t>Optimization and Enhancement Research </a:t>
            </a:r>
            <a:endParaRPr lang="en-US" sz="4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972" r="22675"/>
          <a:stretch/>
        </p:blipFill>
        <p:spPr>
          <a:xfrm>
            <a:off x="3541987" y="1751233"/>
            <a:ext cx="5108028" cy="4526280"/>
          </a:xfrm>
          <a:prstGeom prst="ellipse">
            <a:avLst/>
          </a:prstGeom>
          <a:ln w="3175" cap="rnd">
            <a:solidFill>
              <a:srgbClr val="4E91F0"/>
            </a:solidFill>
          </a:ln>
          <a:effectLst>
            <a:glow>
              <a:schemeClr val="bg1">
                <a:lumMod val="95000"/>
                <a:alpha val="0"/>
              </a:schemeClr>
            </a:glow>
            <a:outerShdw blurRad="850900" dist="495300" dir="5400000" sx="123000" sy="123000" rotWithShape="0">
              <a:srgbClr val="000000">
                <a:alpha val="48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92249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496" y="365124"/>
            <a:ext cx="6702132" cy="1325880"/>
          </a:xfrm>
        </p:spPr>
        <p:txBody>
          <a:bodyPr>
            <a:noAutofit/>
          </a:bodyPr>
          <a:lstStyle/>
          <a:p>
            <a:r>
              <a:rPr lang="en-US" sz="4000" b="1" dirty="0" smtClean="0">
                <a:latin typeface="Microsoft JhengHei" panose="020B0604030504040204" pitchFamily="34" charset="-120"/>
                <a:ea typeface="Microsoft JhengHei" panose="020B0604030504040204" pitchFamily="34" charset="-120"/>
              </a:rPr>
              <a:t>ACTIVATION FUNCTIONS IN HARDWARE</a:t>
            </a:r>
            <a:endParaRPr lang="en-US" sz="4000" b="1" dirty="0">
              <a:latin typeface="Microsoft JhengHei" panose="020B0604030504040204" pitchFamily="34" charset="-120"/>
              <a:ea typeface="Microsoft JhengHei" panose="020B0604030504040204" pitchFamily="34" charset="-120"/>
            </a:endParaRPr>
          </a:p>
        </p:txBody>
      </p:sp>
      <p:sp>
        <p:nvSpPr>
          <p:cNvPr id="5" name="Content Placeholder 4"/>
          <p:cNvSpPr>
            <a:spLocks noGrp="1"/>
          </p:cNvSpPr>
          <p:nvPr>
            <p:ph idx="1"/>
          </p:nvPr>
        </p:nvSpPr>
        <p:spPr/>
        <p:txBody>
          <a:bodyPr>
            <a:normAutofit fontScale="92500" lnSpcReduction="10000"/>
          </a:bodyPr>
          <a:lstStyle/>
          <a:p>
            <a:r>
              <a:rPr lang="en-US" dirty="0"/>
              <a:t>ReLU Activation </a:t>
            </a:r>
            <a:r>
              <a:rPr lang="en-US" dirty="0" smtClean="0"/>
              <a:t>Functions:</a:t>
            </a:r>
          </a:p>
          <a:p>
            <a:pPr lvl="2"/>
            <a:r>
              <a:rPr lang="en-US" dirty="0"/>
              <a:t>It involves a simple comparison operation between the input and zero, followed by a multiplexer that selects either the input or zero as the output</a:t>
            </a:r>
            <a:r>
              <a:rPr lang="en-US" dirty="0" smtClean="0"/>
              <a:t>.</a:t>
            </a:r>
          </a:p>
          <a:p>
            <a:pPr marL="228600" lvl="2" indent="0">
              <a:buNone/>
            </a:pPr>
            <a:endParaRPr lang="en-US" dirty="0" smtClean="0"/>
          </a:p>
          <a:p>
            <a:pPr marL="0" lvl="1" indent="0">
              <a:buNone/>
            </a:pPr>
            <a:r>
              <a:rPr lang="en-US" sz="2400" dirty="0" smtClean="0"/>
              <a:t>Hard </a:t>
            </a:r>
            <a:r>
              <a:rPr lang="en-US" sz="2400" dirty="0"/>
              <a:t>Limit Activation Functions:</a:t>
            </a:r>
          </a:p>
          <a:p>
            <a:pPr lvl="2"/>
            <a:r>
              <a:rPr lang="en-US" dirty="0"/>
              <a:t>It involves a simple comparison operation between the input and zero, followed by a multiplexer that selects either the one or zero as the output</a:t>
            </a:r>
            <a:r>
              <a:rPr lang="en-US" dirty="0" smtClean="0"/>
              <a:t>.</a:t>
            </a:r>
          </a:p>
          <a:p>
            <a:pPr marL="228600" lvl="2" indent="0">
              <a:buNone/>
            </a:pPr>
            <a:endParaRPr lang="en-US" dirty="0"/>
          </a:p>
          <a:p>
            <a:pPr marL="0" lvl="1" indent="0">
              <a:buNone/>
            </a:pPr>
            <a:r>
              <a:rPr lang="en-US" sz="2400" b="1" dirty="0" smtClean="0"/>
              <a:t>Sigmoid </a:t>
            </a:r>
            <a:r>
              <a:rPr lang="en-US" sz="2400" b="1" dirty="0"/>
              <a:t>Activation Functions:</a:t>
            </a:r>
          </a:p>
          <a:p>
            <a:pPr lvl="2"/>
            <a:r>
              <a:rPr lang="en-US" sz="1600" dirty="0"/>
              <a:t>Sigmoid Function Implementation has  Challenges due to its Non-linearity and high degree of precision and memory requirement </a:t>
            </a:r>
          </a:p>
          <a:p>
            <a:pPr marL="0" lvl="1" indent="0">
              <a:buNone/>
            </a:pPr>
            <a:endParaRPr lang="en-US" sz="2400" dirty="0"/>
          </a:p>
        </p:txBody>
      </p:sp>
      <p:sp>
        <p:nvSpPr>
          <p:cNvPr id="6" name="Footer Placeholder 5"/>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pic>
        <p:nvPicPr>
          <p:cNvPr id="10" name="Picture Placeholder 9"/>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4171" t="11197" r="23898" b="19562"/>
          <a:stretch/>
        </p:blipFill>
        <p:spPr/>
      </p:pic>
      <p:pic>
        <p:nvPicPr>
          <p:cNvPr id="1034" name="Picture 10" descr="Why is the ReLU function not differentiable at x=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667" y="1825625"/>
            <a:ext cx="2491466" cy="18494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File:HardLimitFunction.png - Wikimedia Commons"/>
          <p:cNvPicPr>
            <a:picLocks noChangeAspect="1" noChangeArrowheads="1"/>
          </p:cNvPicPr>
          <p:nvPr/>
        </p:nvPicPr>
        <p:blipFill rotWithShape="1">
          <a:blip r:embed="rId4">
            <a:extLst>
              <a:ext uri="{28A0092B-C50C-407E-A947-70E740481C1C}">
                <a14:useLocalDpi xmlns:a14="http://schemas.microsoft.com/office/drawing/2010/main" val="0"/>
              </a:ext>
            </a:extLst>
          </a:blip>
          <a:srcRect l="5863" t="4469" r="2670" b="4924"/>
          <a:stretch/>
        </p:blipFill>
        <p:spPr bwMode="auto">
          <a:xfrm>
            <a:off x="7072251" y="3853248"/>
            <a:ext cx="1207797" cy="9437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13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stretch>
            <a:fillRect/>
          </a:stretch>
        </p:blipFill>
        <p:spPr>
          <a:xfrm>
            <a:off x="4188778" y="3160712"/>
            <a:ext cx="3714750" cy="1133475"/>
          </a:xfrm>
          <a:prstGeom prst="rect">
            <a:avLst/>
          </a:prstGeom>
          <a:effectLst>
            <a:softEdge rad="190500"/>
          </a:effectLst>
        </p:spPr>
      </p:pic>
      <p:sp>
        <p:nvSpPr>
          <p:cNvPr id="2" name="Title 1"/>
          <p:cNvSpPr>
            <a:spLocks noGrp="1"/>
          </p:cNvSpPr>
          <p:nvPr>
            <p:ph type="title"/>
          </p:nvPr>
        </p:nvSpPr>
        <p:spPr>
          <a:xfrm>
            <a:off x="839788" y="365125"/>
            <a:ext cx="10515600" cy="1325563"/>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APPROXIMATION OF SIGMOID ACTIVATION FUNCTION  </a:t>
            </a:r>
            <a:endParaRPr lang="en-US" sz="4000" b="1" dirty="0">
              <a:latin typeface="Microsoft JhengHei" panose="020B0604030504040204" pitchFamily="34" charset="-120"/>
              <a:ea typeface="Microsoft JhengHei" panose="020B0604030504040204" pitchFamily="34" charset="-120"/>
            </a:endParaRPr>
          </a:p>
        </p:txBody>
      </p:sp>
      <p:sp>
        <p:nvSpPr>
          <p:cNvPr id="3" name="Text Placeholder 2"/>
          <p:cNvSpPr>
            <a:spLocks noGrp="1"/>
          </p:cNvSpPr>
          <p:nvPr>
            <p:ph type="body" idx="1"/>
          </p:nvPr>
        </p:nvSpPr>
        <p:spPr>
          <a:xfrm>
            <a:off x="838328" y="1437323"/>
            <a:ext cx="3291840" cy="823912"/>
          </a:xfrm>
        </p:spPr>
        <p:txBody>
          <a:bodyPr/>
          <a:lstStyle/>
          <a:p>
            <a:r>
              <a:rPr lang="en-US" dirty="0" smtClean="0"/>
              <a:t>Input of 8-bits </a:t>
            </a:r>
            <a:endParaRPr lang="en-US" dirty="0"/>
          </a:p>
        </p:txBody>
      </p:sp>
      <p:sp>
        <p:nvSpPr>
          <p:cNvPr id="4" name="Content Placeholder 3"/>
          <p:cNvSpPr>
            <a:spLocks noGrp="1"/>
          </p:cNvSpPr>
          <p:nvPr>
            <p:ph sz="half" idx="2"/>
          </p:nvPr>
        </p:nvSpPr>
        <p:spPr>
          <a:xfrm>
            <a:off x="838328" y="2427921"/>
            <a:ext cx="3291840" cy="3517901"/>
          </a:xfrm>
        </p:spPr>
        <p:txBody>
          <a:bodyPr/>
          <a:lstStyle/>
          <a:p>
            <a:r>
              <a:rPr lang="en-US" dirty="0" smtClean="0"/>
              <a:t>Means the range of all possible input is             (-128</a:t>
            </a:r>
            <a:r>
              <a:rPr lang="en-US" dirty="0" smtClean="0">
                <a:sym typeface="Wingdings" panose="05000000000000000000" pitchFamily="2" charset="2"/>
              </a:rPr>
              <a:t>127)</a:t>
            </a:r>
          </a:p>
          <a:p>
            <a:r>
              <a:rPr lang="en-US" dirty="0" smtClean="0">
                <a:sym typeface="Wingdings" panose="05000000000000000000" pitchFamily="2" charset="2"/>
              </a:rPr>
              <a:t>Small dissension </a:t>
            </a:r>
            <a:r>
              <a:rPr lang="en-US" dirty="0" smtClean="0"/>
              <a:t>curve that range between the values 7 to -7 </a:t>
            </a:r>
            <a:endParaRPr lang="en-US" dirty="0"/>
          </a:p>
        </p:txBody>
      </p:sp>
      <p:sp>
        <p:nvSpPr>
          <p:cNvPr id="5" name="Text Placeholder 4"/>
          <p:cNvSpPr>
            <a:spLocks noGrp="1"/>
          </p:cNvSpPr>
          <p:nvPr>
            <p:ph type="body" sz="quarter" idx="3"/>
          </p:nvPr>
        </p:nvSpPr>
        <p:spPr>
          <a:xfrm>
            <a:off x="4451668" y="1437323"/>
            <a:ext cx="3291840" cy="823912"/>
          </a:xfrm>
        </p:spPr>
        <p:txBody>
          <a:bodyPr/>
          <a:lstStyle/>
          <a:p>
            <a:r>
              <a:rPr lang="en-US" dirty="0" smtClean="0"/>
              <a:t>Beta Value to 0.1</a:t>
            </a:r>
            <a:endParaRPr lang="en-US" dirty="0"/>
          </a:p>
        </p:txBody>
      </p:sp>
      <p:sp>
        <p:nvSpPr>
          <p:cNvPr id="6" name="Content Placeholder 5"/>
          <p:cNvSpPr>
            <a:spLocks noGrp="1"/>
          </p:cNvSpPr>
          <p:nvPr>
            <p:ph sz="quarter" idx="4"/>
          </p:nvPr>
        </p:nvSpPr>
        <p:spPr>
          <a:xfrm>
            <a:off x="4451668" y="2427921"/>
            <a:ext cx="3291840" cy="3517902"/>
          </a:xfrm>
        </p:spPr>
        <p:txBody>
          <a:bodyPr/>
          <a:lstStyle/>
          <a:p>
            <a:r>
              <a:rPr lang="en-US" dirty="0" smtClean="0"/>
              <a:t>The best Beta value has been selected as a temperature of the neuron </a:t>
            </a:r>
          </a:p>
          <a:p>
            <a:endParaRPr lang="en-US" dirty="0"/>
          </a:p>
        </p:txBody>
      </p:sp>
      <p:sp>
        <p:nvSpPr>
          <p:cNvPr id="7" name="Footer Placeholder 6"/>
          <p:cNvSpPr>
            <a:spLocks noGrp="1"/>
          </p:cNvSpPr>
          <p:nvPr>
            <p:ph type="ftr" sz="quarter" idx="11"/>
          </p:nvPr>
        </p:nvSpPr>
        <p:spPr>
          <a:xfrm>
            <a:off x="4188778" y="6333807"/>
            <a:ext cx="4114800" cy="365125"/>
          </a:xfrm>
        </p:spPr>
        <p:txBody>
          <a:bodyPr/>
          <a:lstStyle/>
          <a:p>
            <a:pPr>
              <a:defRPr/>
            </a:pPr>
            <a:r>
              <a:rPr lang="en-US" dirty="0" smtClean="0">
                <a:solidFill>
                  <a:prstClr val="black">
                    <a:tint val="75000"/>
                  </a:prstClr>
                </a:solidFill>
              </a:rPr>
              <a:t>Different values of Beta analysis </a:t>
            </a:r>
            <a:endParaRPr lang="en-US" dirty="0">
              <a:solidFill>
                <a:prstClr val="black">
                  <a:tint val="75000"/>
                </a:prstClr>
              </a:solidFill>
            </a:endParaRPr>
          </a:p>
        </p:txBody>
      </p:sp>
      <p:sp>
        <p:nvSpPr>
          <p:cNvPr id="8" name="Slide Number Placeholder 7"/>
          <p:cNvSpPr>
            <a:spLocks noGrp="1"/>
          </p:cNvSpPr>
          <p:nvPr>
            <p:ph type="sldNum" sz="quarter" idx="12"/>
          </p:nvPr>
        </p:nvSpPr>
        <p:spPr>
          <a:xfrm>
            <a:off x="8760778" y="6333807"/>
            <a:ext cx="2743200" cy="365125"/>
          </a:xfrm>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
        <p:nvSpPr>
          <p:cNvPr id="9" name="Text Placeholder 8"/>
          <p:cNvSpPr>
            <a:spLocks noGrp="1"/>
          </p:cNvSpPr>
          <p:nvPr>
            <p:ph type="body" sz="quarter" idx="13"/>
          </p:nvPr>
        </p:nvSpPr>
        <p:spPr>
          <a:xfrm>
            <a:off x="8063548" y="1437323"/>
            <a:ext cx="3291840" cy="823912"/>
          </a:xfrm>
        </p:spPr>
        <p:txBody>
          <a:bodyPr/>
          <a:lstStyle/>
          <a:p>
            <a:r>
              <a:rPr lang="en-US" dirty="0" smtClean="0"/>
              <a:t>Round up the output</a:t>
            </a:r>
            <a:endParaRPr lang="en-US" dirty="0"/>
          </a:p>
        </p:txBody>
      </p:sp>
      <p:sp>
        <p:nvSpPr>
          <p:cNvPr id="10" name="Content Placeholder 9"/>
          <p:cNvSpPr>
            <a:spLocks noGrp="1"/>
          </p:cNvSpPr>
          <p:nvPr>
            <p:ph sz="quarter" idx="14"/>
          </p:nvPr>
        </p:nvSpPr>
        <p:spPr>
          <a:xfrm>
            <a:off x="8063548" y="2261235"/>
            <a:ext cx="3291840" cy="3684588"/>
          </a:xfrm>
        </p:spPr>
        <p:txBody>
          <a:bodyPr/>
          <a:lstStyle/>
          <a:p>
            <a:r>
              <a:rPr lang="en-US" dirty="0" smtClean="0"/>
              <a:t>Rounding up the output of sigmoid activation function will help to reduce </a:t>
            </a:r>
            <a:r>
              <a:rPr lang="en-US" dirty="0"/>
              <a:t>the precision </a:t>
            </a:r>
            <a:r>
              <a:rPr lang="en-US" dirty="0" smtClean="0"/>
              <a:t>with </a:t>
            </a:r>
            <a:r>
              <a:rPr lang="en-US" dirty="0"/>
              <a:t>acceptable </a:t>
            </a:r>
            <a:r>
              <a:rPr lang="en-US" dirty="0" smtClean="0"/>
              <a:t>tradeoff in the accuracy </a:t>
            </a:r>
            <a:endParaRPr lang="en-US" dirty="0"/>
          </a:p>
        </p:txBody>
      </p:sp>
      <p:pic>
        <p:nvPicPr>
          <p:cNvPr id="13" name="Picture 12"/>
          <p:cNvPicPr>
            <a:picLocks noChangeAspect="1"/>
          </p:cNvPicPr>
          <p:nvPr/>
        </p:nvPicPr>
        <p:blipFill>
          <a:blip r:embed="rId4"/>
          <a:stretch>
            <a:fillRect/>
          </a:stretch>
        </p:blipFill>
        <p:spPr>
          <a:xfrm>
            <a:off x="4302432" y="4186871"/>
            <a:ext cx="3761116" cy="2195025"/>
          </a:xfrm>
          <a:prstGeom prst="rect">
            <a:avLst/>
          </a:prstGeom>
        </p:spPr>
      </p:pic>
    </p:spTree>
    <p:extLst>
      <p:ext uri="{BB962C8B-B14F-4D97-AF65-F5344CB8AC3E}">
        <p14:creationId xmlns:p14="http://schemas.microsoft.com/office/powerpoint/2010/main" val="3950919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7332" y="115613"/>
            <a:ext cx="9176571" cy="1600200"/>
          </a:xfrm>
        </p:spPr>
        <p:txBody>
          <a:bodyPr>
            <a:noAutofit/>
          </a:bodyPr>
          <a:lstStyle/>
          <a:p>
            <a:r>
              <a:rPr lang="en-US" sz="4000" b="1" dirty="0" smtClean="0">
                <a:latin typeface="Microsoft JhengHei" panose="020B0604030504040204" pitchFamily="34" charset="-120"/>
                <a:ea typeface="Microsoft JhengHei" panose="020B0604030504040204" pitchFamily="34" charset="-120"/>
              </a:rPr>
              <a:t>SIGMOID ACTIVATION FUNCTION IMPLEMENTATION IN BRAM </a:t>
            </a:r>
            <a:endParaRPr lang="en-US" sz="4000" b="1" dirty="0">
              <a:latin typeface="Microsoft JhengHei" panose="020B0604030504040204" pitchFamily="34" charset="-120"/>
              <a:ea typeface="Microsoft JhengHei" panose="020B0604030504040204" pitchFamily="34" charset="-12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1322" y="1508522"/>
            <a:ext cx="4282363" cy="4847828"/>
          </a:xfrm>
        </p:spPr>
      </p:pic>
      <p:sp>
        <p:nvSpPr>
          <p:cNvPr id="4" name="Text Placeholder 3"/>
          <p:cNvSpPr>
            <a:spLocks noGrp="1"/>
          </p:cNvSpPr>
          <p:nvPr>
            <p:ph type="body" sz="half" idx="2"/>
          </p:nvPr>
        </p:nvSpPr>
        <p:spPr>
          <a:xfrm>
            <a:off x="839788" y="2057400"/>
            <a:ext cx="6118060" cy="3811588"/>
          </a:xfrm>
        </p:spPr>
        <p:txBody>
          <a:bodyPr>
            <a:normAutofit/>
          </a:bodyPr>
          <a:lstStyle/>
          <a:p>
            <a:pPr marL="285750" indent="-285750">
              <a:buFont typeface="Arial" panose="020B0604020202020204" pitchFamily="34" charset="0"/>
              <a:buChar char="•"/>
            </a:pPr>
            <a:r>
              <a:rPr lang="en-US" sz="1800" dirty="0"/>
              <a:t>Python code to calculate the response of the sigmoid activation function with a Beta value of </a:t>
            </a:r>
            <a:r>
              <a:rPr lang="en-US" sz="1800" dirty="0" smtClean="0"/>
              <a:t>0.1.</a:t>
            </a:r>
          </a:p>
          <a:p>
            <a:endParaRPr lang="en-US" sz="1800" dirty="0"/>
          </a:p>
          <a:p>
            <a:pPr marL="285750" indent="-285750">
              <a:buFont typeface="Arial" panose="020B0604020202020204" pitchFamily="34" charset="0"/>
              <a:buChar char="•"/>
            </a:pPr>
            <a:r>
              <a:rPr lang="en-US" sz="1800" dirty="0"/>
              <a:t>Output of the sigmoid activation function was converted to IEEE 754 single-precision 32-bit format using the struct library of </a:t>
            </a:r>
            <a:r>
              <a:rPr lang="en-US" sz="1800" dirty="0" smtClean="0"/>
              <a:t>python.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Rounding  up to nearest three floating points in order to quantize the values and make sure the output remain in the range of IEEE 754 format.</a:t>
            </a:r>
          </a:p>
          <a:p>
            <a:pPr marL="285750" indent="-285750">
              <a:buFont typeface="Arial" panose="020B0604020202020204" pitchFamily="34" charset="0"/>
              <a:buChar char="•"/>
            </a:pPr>
            <a:endParaRPr lang="en-US" sz="1800" dirty="0"/>
          </a:p>
        </p:txBody>
      </p:sp>
      <p:sp>
        <p:nvSpPr>
          <p:cNvPr id="5" name="Footer Placeholder 4"/>
          <p:cNvSpPr>
            <a:spLocks noGrp="1"/>
          </p:cNvSpPr>
          <p:nvPr>
            <p:ph type="ftr" sz="quarter" idx="11"/>
          </p:nvPr>
        </p:nvSpPr>
        <p:spPr>
          <a:xfrm>
            <a:off x="8077200" y="6310312"/>
            <a:ext cx="4114800" cy="365125"/>
          </a:xfrm>
        </p:spPr>
        <p:txBody>
          <a:bodyPr/>
          <a:lstStyle/>
          <a:p>
            <a:pPr>
              <a:defRPr/>
            </a:pPr>
            <a:r>
              <a:rPr lang="en-US" dirty="0" smtClean="0">
                <a:solidFill>
                  <a:prstClr val="black">
                    <a:tint val="75000"/>
                  </a:prstClr>
                </a:solidFill>
              </a:rPr>
              <a:t>Code of generating data for the COE file </a:t>
            </a:r>
            <a:endParaRPr lang="en-US" dirty="0">
              <a:solidFill>
                <a:prstClr val="black">
                  <a:tint val="75000"/>
                </a:prstClr>
              </a:solidFill>
            </a:endParaRPr>
          </a:p>
        </p:txBody>
      </p:sp>
      <p:sp>
        <p:nvSpPr>
          <p:cNvPr id="6" name="Slide Number Placeholder 5"/>
          <p:cNvSpPr>
            <a:spLocks noGrp="1"/>
          </p:cNvSpPr>
          <p:nvPr>
            <p:ph type="sldNum" sz="quarter" idx="12"/>
          </p:nvPr>
        </p:nvSpPr>
        <p:spPr>
          <a:xfrm>
            <a:off x="8600089" y="6492875"/>
            <a:ext cx="2743200" cy="365125"/>
          </a:xfrm>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Tree>
    <p:extLst>
      <p:ext uri="{BB962C8B-B14F-4D97-AF65-F5344CB8AC3E}">
        <p14:creationId xmlns:p14="http://schemas.microsoft.com/office/powerpoint/2010/main" val="35145316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424" y="1360563"/>
            <a:ext cx="4604300" cy="1757567"/>
          </a:xfrm>
        </p:spPr>
        <p:txBody>
          <a:bodyPr>
            <a:noAutofit/>
          </a:bodyPr>
          <a:lstStyle/>
          <a:p>
            <a:r>
              <a:rPr lang="en-US" sz="3800" b="1" dirty="0" smtClean="0">
                <a:latin typeface="Microsoft JhengHei" panose="020B0604030504040204" pitchFamily="34" charset="-120"/>
                <a:ea typeface="Microsoft JhengHei" panose="020B0604030504040204" pitchFamily="34" charset="-120"/>
              </a:rPr>
              <a:t>BRAM CONFIGURATION &amp; ANALYSIS </a:t>
            </a:r>
            <a:endParaRPr lang="en-US" sz="3800" b="1" dirty="0">
              <a:latin typeface="Microsoft JhengHei" panose="020B0604030504040204" pitchFamily="34" charset="-120"/>
              <a:ea typeface="Microsoft JhengHei" panose="020B0604030504040204" pitchFamily="34" charset="-120"/>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grpSp>
        <p:nvGrpSpPr>
          <p:cNvPr id="11" name="Group 10"/>
          <p:cNvGrpSpPr/>
          <p:nvPr/>
        </p:nvGrpSpPr>
        <p:grpSpPr>
          <a:xfrm>
            <a:off x="6734628" y="1234440"/>
            <a:ext cx="5094337" cy="4817047"/>
            <a:chOff x="4147336" y="216428"/>
            <a:chExt cx="3472815" cy="3415732"/>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221" y="2849840"/>
              <a:ext cx="1307238" cy="782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b="9299"/>
            <a:stretch/>
          </p:blipFill>
          <p:spPr bwMode="auto">
            <a:xfrm>
              <a:off x="4147336" y="216428"/>
              <a:ext cx="3472815" cy="1125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221" y="1596147"/>
              <a:ext cx="3122930" cy="10496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2778" y="2841382"/>
              <a:ext cx="1532890" cy="782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6" name="Picture 15"/>
          <p:cNvPicPr/>
          <p:nvPr/>
        </p:nvPicPr>
        <p:blipFill>
          <a:blip r:embed="rId6">
            <a:extLst>
              <a:ext uri="{28A0092B-C50C-407E-A947-70E740481C1C}">
                <a14:useLocalDpi xmlns:a14="http://schemas.microsoft.com/office/drawing/2010/main" val="0"/>
              </a:ext>
            </a:extLst>
          </a:blip>
          <a:stretch>
            <a:fillRect/>
          </a:stretch>
        </p:blipFill>
        <p:spPr>
          <a:xfrm>
            <a:off x="162674" y="4698512"/>
            <a:ext cx="6681829" cy="1657838"/>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996906" y="3067401"/>
            <a:ext cx="4310818" cy="1384995"/>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chemeClr val="bg1"/>
                </a:solidFill>
              </a:rPr>
              <a:t>A single sigmoid activation function was set to be 2^(8) * 32 = 8192 bits as shown in Figure 10, that is equivalent to half of an 18 Kbit BRAM</a:t>
            </a:r>
          </a:p>
          <a:p>
            <a:endParaRPr lang="en-US" sz="1400" dirty="0">
              <a:solidFill>
                <a:schemeClr val="bg1"/>
              </a:solidFill>
            </a:endParaRPr>
          </a:p>
          <a:p>
            <a:pPr marL="285750" indent="-285750">
              <a:buFont typeface="Wingdings" panose="05000000000000000000" pitchFamily="2" charset="2"/>
              <a:buChar char="Ø"/>
            </a:pPr>
            <a:r>
              <a:rPr lang="en-US" sz="1400" dirty="0">
                <a:solidFill>
                  <a:schemeClr val="bg1"/>
                </a:solidFill>
              </a:rPr>
              <a:t>pre-calculated values by the python code were stored in CEO file and loaded to </a:t>
            </a:r>
            <a:r>
              <a:rPr lang="en-US" sz="1400" dirty="0" smtClean="0">
                <a:solidFill>
                  <a:schemeClr val="bg1"/>
                </a:solidFill>
              </a:rPr>
              <a:t>BRAM</a:t>
            </a:r>
            <a:endParaRPr lang="en-US" sz="1400" dirty="0">
              <a:solidFill>
                <a:schemeClr val="bg1"/>
              </a:solidFill>
            </a:endParaRPr>
          </a:p>
        </p:txBody>
      </p:sp>
    </p:spTree>
    <p:extLst>
      <p:ext uri="{BB962C8B-B14F-4D97-AF65-F5344CB8AC3E}">
        <p14:creationId xmlns:p14="http://schemas.microsoft.com/office/powerpoint/2010/main" val="36017261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7240" t="16835" r="25045" b="11962"/>
          <a:stretch/>
        </p:blipFill>
        <p:spPr/>
      </p:pic>
      <p:sp>
        <p:nvSpPr>
          <p:cNvPr id="4" name="Title 3"/>
          <p:cNvSpPr>
            <a:spLocks noGrp="1"/>
          </p:cNvSpPr>
          <p:nvPr>
            <p:ph type="title"/>
          </p:nvPr>
        </p:nvSpPr>
        <p:spPr>
          <a:xfrm>
            <a:off x="447039" y="178074"/>
            <a:ext cx="5648961" cy="1325880"/>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BRAM OPTIMIZATION </a:t>
            </a:r>
            <a:endParaRPr lang="en-US" sz="4000" b="1" dirty="0">
              <a:latin typeface="Microsoft JhengHei" panose="020B0604030504040204" pitchFamily="34" charset="-120"/>
              <a:ea typeface="Microsoft JhengHei" panose="020B0604030504040204" pitchFamily="34" charset="-120"/>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
        <p:nvSpPr>
          <p:cNvPr id="7" name="Content Placeholder 6"/>
          <p:cNvSpPr>
            <a:spLocks noGrp="1"/>
          </p:cNvSpPr>
          <p:nvPr>
            <p:ph idx="1"/>
          </p:nvPr>
        </p:nvSpPr>
        <p:spPr>
          <a:xfrm>
            <a:off x="675639" y="1415235"/>
            <a:ext cx="5420361" cy="5029834"/>
          </a:xfrm>
        </p:spPr>
        <p:txBody>
          <a:bodyPr>
            <a:noAutofit/>
          </a:bodyPr>
          <a:lstStyle/>
          <a:p>
            <a:pPr marL="285750" indent="-285750">
              <a:buFont typeface="Wingdings" panose="05000000000000000000" pitchFamily="2" charset="2"/>
              <a:buChar char="Ø"/>
            </a:pPr>
            <a:r>
              <a:rPr lang="en-US" sz="1600" dirty="0"/>
              <a:t>A single BRAM can be configurable to be a Dual Port ROM in which it will have two data output which will enable us to fetch two locations per cycle</a:t>
            </a:r>
            <a:r>
              <a:rPr lang="en-US" sz="1600" dirty="0" smtClean="0"/>
              <a:t>.</a:t>
            </a:r>
          </a:p>
          <a:p>
            <a:endParaRPr lang="en-US" sz="1600" dirty="0"/>
          </a:p>
          <a:p>
            <a:pPr marL="285750" indent="-285750">
              <a:buFont typeface="Wingdings" panose="05000000000000000000" pitchFamily="2" charset="2"/>
              <a:buChar char="Ø"/>
            </a:pPr>
            <a:r>
              <a:rPr lang="en-US" sz="1600" dirty="0"/>
              <a:t>We have done further optimization to increase the bandwidth using </a:t>
            </a:r>
            <a:r>
              <a:rPr lang="en-US" sz="1600" b="1" u="sng" dirty="0"/>
              <a:t>Overclocking</a:t>
            </a:r>
            <a:r>
              <a:rPr lang="en-US" sz="1600" dirty="0"/>
              <a:t> technique fetching 4 result of sigmoid activation function in a single cycle .   </a:t>
            </a:r>
            <a:endParaRPr lang="en-US" sz="1600" dirty="0" smtClean="0"/>
          </a:p>
          <a:p>
            <a:endParaRPr lang="en-US" sz="1600" dirty="0"/>
          </a:p>
          <a:p>
            <a:pPr marL="285750" indent="-285750">
              <a:buFont typeface="Wingdings" panose="05000000000000000000" pitchFamily="2" charset="2"/>
              <a:buChar char="Ø"/>
            </a:pPr>
            <a:r>
              <a:rPr lang="en-US" sz="1600" dirty="0"/>
              <a:t>A single 18K BRAM is utilized for the configuration.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2^(8) is the number of location.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16 bits is the size of each location.</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smtClean="0"/>
              <a:t>Sigmoid activation function values </a:t>
            </a:r>
            <a:r>
              <a:rPr lang="en-US" sz="1600" dirty="0"/>
              <a:t>are placed in the BRAM using COE file in binary format.</a:t>
            </a:r>
          </a:p>
        </p:txBody>
      </p:sp>
      <p:pic>
        <p:nvPicPr>
          <p:cNvPr id="14" name="Picture Placeholder 13"/>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1044" r="11044"/>
          <a:stretch>
            <a:fillRect/>
          </a:stretch>
        </p:blipFill>
        <p:spPr/>
      </p:pic>
    </p:spTree>
    <p:extLst>
      <p:ext uri="{BB962C8B-B14F-4D97-AF65-F5344CB8AC3E}">
        <p14:creationId xmlns:p14="http://schemas.microsoft.com/office/powerpoint/2010/main" val="1468881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84" y="50095"/>
            <a:ext cx="10515600" cy="1325563"/>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OVERCLOCKING TECHNIQUE</a:t>
            </a:r>
            <a:endParaRPr lang="en-US" sz="4000" b="1" dirty="0">
              <a:latin typeface="Microsoft JhengHei" panose="020B0604030504040204" pitchFamily="34" charset="-120"/>
              <a:ea typeface="Microsoft JhengHei" panose="020B0604030504040204" pitchFamily="34" charset="-120"/>
            </a:endParaRPr>
          </a:p>
        </p:txBody>
      </p:sp>
      <p:sp>
        <p:nvSpPr>
          <p:cNvPr id="4" name="Footer Placeholder 3"/>
          <p:cNvSpPr>
            <a:spLocks noGrp="1"/>
          </p:cNvSpPr>
          <p:nvPr>
            <p:ph type="ftr" sz="quarter" idx="11"/>
          </p:nvPr>
        </p:nvSpPr>
        <p:spPr/>
        <p:txBody>
          <a:bodyPr/>
          <a:lstStyle/>
          <a:p>
            <a:pPr>
              <a:defRPr/>
            </a:pPr>
            <a:r>
              <a:rPr lang="en-US" dirty="0" smtClean="0">
                <a:solidFill>
                  <a:prstClr val="black">
                    <a:tint val="75000"/>
                  </a:prstClr>
                </a:solidFill>
              </a:rPr>
              <a:t>Overclocking design diagram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45" name="Picture 44"/>
          <p:cNvPicPr>
            <a:picLocks noChangeAspect="1"/>
          </p:cNvPicPr>
          <p:nvPr/>
        </p:nvPicPr>
        <p:blipFill>
          <a:blip r:embed="rId2"/>
          <a:stretch>
            <a:fillRect/>
          </a:stretch>
        </p:blipFill>
        <p:spPr>
          <a:xfrm>
            <a:off x="1581141" y="1276140"/>
            <a:ext cx="9253237" cy="4196290"/>
          </a:xfrm>
          <a:prstGeom prst="rect">
            <a:avLst/>
          </a:prstGeom>
        </p:spPr>
      </p:pic>
      <p:pic>
        <p:nvPicPr>
          <p:cNvPr id="46" name="Picture 45"/>
          <p:cNvPicPr>
            <a:picLocks noChangeAspect="1"/>
          </p:cNvPicPr>
          <p:nvPr/>
        </p:nvPicPr>
        <p:blipFill rotWithShape="1">
          <a:blip r:embed="rId3"/>
          <a:srcRect l="24962" t="66805"/>
          <a:stretch/>
        </p:blipFill>
        <p:spPr>
          <a:xfrm>
            <a:off x="3844616" y="5472430"/>
            <a:ext cx="4959968" cy="7491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4534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8182962" y="1266131"/>
            <a:ext cx="3315355" cy="3931920"/>
          </a:xfrm>
        </p:spPr>
        <p:txBody>
          <a:bodyPr>
            <a:normAutofit/>
          </a:bodyPr>
          <a:lstStyle/>
          <a:p>
            <a:r>
              <a:rPr lang="en-US" sz="1800" dirty="0"/>
              <a:t>Our focus is to develop an autonomous AI core device at the Point of Care for Diabetic Eye Exam, screening for Diabetic Retinopathy.</a:t>
            </a:r>
          </a:p>
          <a:p>
            <a:endParaRPr lang="en-US" dirty="0" smtClean="0"/>
          </a:p>
          <a:p>
            <a:r>
              <a:rPr lang="en-US" sz="1800" dirty="0"/>
              <a:t>Diabetic retinopathy screening can be done in two following </a:t>
            </a:r>
            <a:r>
              <a:rPr lang="en-US" sz="1800" dirty="0" smtClean="0"/>
              <a:t>ways:</a:t>
            </a:r>
          </a:p>
          <a:p>
            <a:pPr marL="914400" lvl="2" indent="-457200">
              <a:buFont typeface="Courier New" panose="02070309020205020404" pitchFamily="49" charset="0"/>
              <a:buChar char="o"/>
            </a:pPr>
            <a:r>
              <a:rPr lang="en-US" sz="1400" dirty="0"/>
              <a:t>On cloud </a:t>
            </a:r>
            <a:r>
              <a:rPr lang="en-US" sz="1400" dirty="0" smtClean="0"/>
              <a:t>such as AWS</a:t>
            </a:r>
          </a:p>
          <a:p>
            <a:pPr lvl="2" indent="0">
              <a:buNone/>
            </a:pPr>
            <a:endParaRPr lang="en-US" sz="1400" dirty="0" smtClean="0"/>
          </a:p>
          <a:p>
            <a:pPr marL="914400" lvl="2" indent="-457200">
              <a:buFont typeface="Courier New" panose="02070309020205020404" pitchFamily="49" charset="0"/>
              <a:buChar char="o"/>
            </a:pPr>
            <a:r>
              <a:rPr lang="en-US" sz="1400" dirty="0"/>
              <a:t>On edge devices </a:t>
            </a:r>
            <a:r>
              <a:rPr lang="en-US" sz="1400" dirty="0" smtClean="0"/>
              <a:t>like </a:t>
            </a:r>
            <a:r>
              <a:rPr lang="en-US" sz="1400" dirty="0" err="1" smtClean="0"/>
              <a:t>PynQ,ZynQ</a:t>
            </a:r>
            <a:r>
              <a:rPr lang="en-US" sz="1400" dirty="0" smtClean="0"/>
              <a:t> </a:t>
            </a:r>
            <a:r>
              <a:rPr lang="en-US" sz="2400" dirty="0" smtClean="0">
                <a:solidFill>
                  <a:srgbClr val="92D050"/>
                </a:solidFill>
              </a:rPr>
              <a:t>✔</a:t>
            </a:r>
            <a:endParaRPr lang="en-US" sz="1400" dirty="0">
              <a:solidFill>
                <a:srgbClr val="92D050"/>
              </a:solidFill>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lvl="0"/>
            <a:r>
              <a:rPr lang="en-US" noProof="0" smtClean="0"/>
              <a:t>Presentation Title</a:t>
            </a:r>
            <a:endParaRPr lang="en-US" noProof="0" dirty="0"/>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lvl="0"/>
            <a:fld id="{D76B855D-E9CC-4FF8-AD85-6CDC7B89A0DE}" type="slidenum">
              <a:rPr lang="en-US" noProof="0" smtClean="0"/>
              <a:pPr lvl="0"/>
              <a:t>3</a:t>
            </a:fld>
            <a:endParaRPr lang="en-US" noProof="0" dirty="0"/>
          </a:p>
        </p:txBody>
      </p:sp>
      <p:sp>
        <p:nvSpPr>
          <p:cNvPr id="11" name="AutoShape 10" descr="Cloud computing vs edge computing for IoMT-based healthcare and medical...  | Download Scientific Diagram"/>
          <p:cNvSpPr>
            <a:spLocks noChangeAspect="1" noChangeArrowheads="1"/>
          </p:cNvSpPr>
          <p:nvPr/>
        </p:nvSpPr>
        <p:spPr bwMode="auto">
          <a:xfrm>
            <a:off x="155574" y="-144463"/>
            <a:ext cx="3153233" cy="31532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b="11136"/>
          <a:stretch/>
        </p:blipFill>
        <p:spPr>
          <a:xfrm>
            <a:off x="84841" y="1113211"/>
            <a:ext cx="7763443" cy="4647414"/>
          </a:xfrm>
          <a:prstGeom prst="rect">
            <a:avLst/>
          </a:prstGeom>
        </p:spPr>
      </p:pic>
      <p:sp>
        <p:nvSpPr>
          <p:cNvPr id="21" name="TextBox 20"/>
          <p:cNvSpPr txBox="1"/>
          <p:nvPr/>
        </p:nvSpPr>
        <p:spPr>
          <a:xfrm>
            <a:off x="336331" y="194320"/>
            <a:ext cx="6842234" cy="707886"/>
          </a:xfrm>
          <a:prstGeom prst="rect">
            <a:avLst/>
          </a:prstGeom>
          <a:noFill/>
        </p:spPr>
        <p:txBody>
          <a:bodyPr wrap="square" rtlCol="0">
            <a:spAutoFit/>
          </a:bodyPr>
          <a:lstStyle/>
          <a:p>
            <a:r>
              <a:rPr lang="en-US" sz="4000" b="1" dirty="0">
                <a:latin typeface="Microsoft JhengHei" panose="020B0604030504040204" pitchFamily="34" charset="-120"/>
                <a:ea typeface="Microsoft JhengHei" panose="020B0604030504040204" pitchFamily="34" charset="-120"/>
                <a:cs typeface="+mj-cs"/>
              </a:rPr>
              <a:t>PROJECT INTRODUCTION </a:t>
            </a:r>
          </a:p>
        </p:txBody>
      </p:sp>
      <p:pic>
        <p:nvPicPr>
          <p:cNvPr id="2" name="Picture 1"/>
          <p:cNvPicPr>
            <a:picLocks noChangeAspect="1"/>
          </p:cNvPicPr>
          <p:nvPr/>
        </p:nvPicPr>
        <p:blipFill>
          <a:blip r:embed="rId3"/>
          <a:stretch>
            <a:fillRect/>
          </a:stretch>
        </p:blipFill>
        <p:spPr>
          <a:xfrm>
            <a:off x="4319904" y="1662620"/>
            <a:ext cx="3299943" cy="1415650"/>
          </a:xfrm>
          <a:prstGeom prst="rect">
            <a:avLst/>
          </a:prstGeom>
        </p:spPr>
      </p:pic>
      <p:sp>
        <p:nvSpPr>
          <p:cNvPr id="7" name="Rectangle 6"/>
          <p:cNvSpPr/>
          <p:nvPr/>
        </p:nvSpPr>
        <p:spPr>
          <a:xfrm>
            <a:off x="5558823" y="1982711"/>
            <a:ext cx="678391" cy="830997"/>
          </a:xfrm>
          <a:prstGeom prst="rect">
            <a:avLst/>
          </a:prstGeom>
        </p:spPr>
        <p:txBody>
          <a:bodyPr wrap="none">
            <a:spAutoFit/>
          </a:bodyPr>
          <a:lstStyle/>
          <a:p>
            <a:r>
              <a:rPr lang="en-US" sz="4800" dirty="0">
                <a:solidFill>
                  <a:srgbClr val="92D050"/>
                </a:solidFill>
              </a:rPr>
              <a:t>✔</a:t>
            </a:r>
            <a:endParaRPr lang="en-US" sz="4800" dirty="0"/>
          </a:p>
        </p:txBody>
      </p:sp>
      <p:sp>
        <p:nvSpPr>
          <p:cNvPr id="4" name="Oval 3"/>
          <p:cNvSpPr/>
          <p:nvPr/>
        </p:nvSpPr>
        <p:spPr>
          <a:xfrm>
            <a:off x="8484804" y="4321123"/>
            <a:ext cx="2711669" cy="924910"/>
          </a:xfrm>
          <a:prstGeom prst="ellipse">
            <a:avLst/>
          </a:prstGeom>
          <a:noFill/>
          <a:ln w="76200">
            <a:solidFill>
              <a:srgbClr val="2CC3B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589"/>
          <a:stretch/>
        </p:blipFill>
        <p:spPr>
          <a:xfrm>
            <a:off x="6621517" y="973122"/>
            <a:ext cx="4991194" cy="4895865"/>
          </a:xfrm>
        </p:spPr>
      </p:pic>
      <p:sp>
        <p:nvSpPr>
          <p:cNvPr id="2" name="Title 1"/>
          <p:cNvSpPr>
            <a:spLocks noGrp="1"/>
          </p:cNvSpPr>
          <p:nvPr>
            <p:ph type="title"/>
          </p:nvPr>
        </p:nvSpPr>
        <p:spPr>
          <a:xfrm>
            <a:off x="407773" y="357659"/>
            <a:ext cx="7577461" cy="1390343"/>
          </a:xfrm>
        </p:spPr>
        <p:txBody>
          <a:bodyPr>
            <a:noAutofit/>
          </a:bodyPr>
          <a:lstStyle/>
          <a:p>
            <a:r>
              <a:rPr lang="en-US" sz="4000" b="1" dirty="0" smtClean="0">
                <a:latin typeface="Microsoft JhengHei" panose="020B0604030504040204" pitchFamily="34" charset="-120"/>
                <a:ea typeface="Microsoft JhengHei" panose="020B0604030504040204" pitchFamily="34" charset="-120"/>
              </a:rPr>
              <a:t>LOGIC OF OVERCLOCKING AND BRAM CONFIGURATION </a:t>
            </a:r>
            <a:endParaRPr lang="en-US" sz="4000" b="1" dirty="0">
              <a:latin typeface="Microsoft JhengHei" panose="020B0604030504040204" pitchFamily="34" charset="-120"/>
              <a:ea typeface="Microsoft JhengHei" panose="020B0604030504040204" pitchFamily="34" charset="-120"/>
            </a:endParaRPr>
          </a:p>
        </p:txBody>
      </p:sp>
      <p:sp>
        <p:nvSpPr>
          <p:cNvPr id="5" name="Footer Placeholder 4"/>
          <p:cNvSpPr>
            <a:spLocks noGrp="1"/>
          </p:cNvSpPr>
          <p:nvPr>
            <p:ph type="ftr" sz="quarter" idx="11"/>
          </p:nvPr>
        </p:nvSpPr>
        <p:spPr>
          <a:xfrm>
            <a:off x="7239000" y="5747543"/>
            <a:ext cx="4114800" cy="365125"/>
          </a:xfrm>
        </p:spPr>
        <p:txBody>
          <a:bodyPr/>
          <a:lstStyle/>
          <a:p>
            <a:pPr>
              <a:defRPr/>
            </a:pPr>
            <a:r>
              <a:rPr lang="en-US" dirty="0" smtClean="0">
                <a:solidFill>
                  <a:prstClr val="black">
                    <a:tint val="75000"/>
                  </a:prstClr>
                </a:solidFill>
              </a:rPr>
              <a:t>Code of overclocking code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grpSp>
        <p:nvGrpSpPr>
          <p:cNvPr id="8" name="Group 7"/>
          <p:cNvGrpSpPr/>
          <p:nvPr/>
        </p:nvGrpSpPr>
        <p:grpSpPr>
          <a:xfrm>
            <a:off x="1348644" y="2519998"/>
            <a:ext cx="4168005" cy="3348990"/>
            <a:chOff x="671791" y="3096852"/>
            <a:chExt cx="3835433" cy="277865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92" y="3096852"/>
              <a:ext cx="3835432" cy="1236045"/>
            </a:xfrm>
            <a:prstGeom prst="rect">
              <a:avLst/>
            </a:prstGeom>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671791" y="4460380"/>
              <a:ext cx="3808767" cy="1415126"/>
            </a:xfrm>
            <a:prstGeom prst="rect">
              <a:avLst/>
            </a:prstGeom>
          </p:spPr>
        </p:pic>
      </p:grpSp>
      <p:sp>
        <p:nvSpPr>
          <p:cNvPr id="11" name="Footer Placeholder 4"/>
          <p:cNvSpPr txBox="1">
            <a:spLocks/>
          </p:cNvSpPr>
          <p:nvPr/>
        </p:nvSpPr>
        <p:spPr>
          <a:xfrm>
            <a:off x="1291857" y="583310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spc="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black">
                    <a:tint val="75000"/>
                  </a:prstClr>
                </a:solidFill>
              </a:rPr>
              <a:t>Summery of BRAM configurations</a:t>
            </a:r>
            <a:endParaRPr lang="en-US" dirty="0">
              <a:solidFill>
                <a:prstClr val="black">
                  <a:tint val="75000"/>
                </a:prstClr>
              </a:solidFill>
            </a:endParaRPr>
          </a:p>
        </p:txBody>
      </p:sp>
    </p:spTree>
    <p:extLst>
      <p:ext uri="{BB962C8B-B14F-4D97-AF65-F5344CB8AC3E}">
        <p14:creationId xmlns:p14="http://schemas.microsoft.com/office/powerpoint/2010/main" val="34976901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622" y="194441"/>
            <a:ext cx="3932237" cy="1600200"/>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SIMULATION WAVEFORM </a:t>
            </a:r>
            <a:endParaRPr lang="en-US" sz="4000" b="1" dirty="0">
              <a:latin typeface="Microsoft JhengHei" panose="020B0604030504040204" pitchFamily="34" charset="-120"/>
              <a:ea typeface="Microsoft JhengHei" panose="020B0604030504040204" pitchFamily="34" charset="-120"/>
            </a:endParaRPr>
          </a:p>
        </p:txBody>
      </p:sp>
      <p:sp>
        <p:nvSpPr>
          <p:cNvPr id="4" name="Text Placeholder 3"/>
          <p:cNvSpPr>
            <a:spLocks noGrp="1"/>
          </p:cNvSpPr>
          <p:nvPr>
            <p:ph type="body" sz="half" idx="2"/>
          </p:nvPr>
        </p:nvSpPr>
        <p:spPr>
          <a:xfrm>
            <a:off x="839788" y="2057400"/>
            <a:ext cx="4301172" cy="4298950"/>
          </a:xfrm>
        </p:spPr>
        <p:txBody>
          <a:bodyPr>
            <a:normAutofit lnSpcReduction="10000"/>
          </a:bodyPr>
          <a:lstStyle/>
          <a:p>
            <a:pPr marL="285750" indent="-285750">
              <a:buFont typeface="Wingdings" panose="05000000000000000000" pitchFamily="2" charset="2"/>
              <a:buChar char="Ø"/>
            </a:pPr>
            <a:r>
              <a:rPr lang="en-US" dirty="0"/>
              <a:t>An enable line is for the whole module (</a:t>
            </a:r>
            <a:r>
              <a:rPr lang="en-US" dirty="0" err="1"/>
              <a:t>en</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Two clock frequencies are provided to the module, </a:t>
            </a:r>
            <a:r>
              <a:rPr lang="en-US" dirty="0" err="1"/>
              <a:t>clk</a:t>
            </a:r>
            <a:r>
              <a:rPr lang="en-US" dirty="0"/>
              <a:t> and </a:t>
            </a:r>
            <a:r>
              <a:rPr lang="en-US" dirty="0" err="1"/>
              <a:t>clkF</a:t>
            </a:r>
            <a:r>
              <a:rPr lang="en-US" dirty="0"/>
              <a:t> where </a:t>
            </a:r>
            <a:r>
              <a:rPr lang="en-US" dirty="0" err="1"/>
              <a:t>clkF</a:t>
            </a:r>
            <a:r>
              <a:rPr lang="en-US" dirty="0"/>
              <a:t> = </a:t>
            </a:r>
            <a:r>
              <a:rPr lang="en-US" dirty="0" err="1"/>
              <a:t>clk</a:t>
            </a:r>
            <a:r>
              <a:rPr lang="en-US" dirty="0"/>
              <a:t>/2.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Main clock is </a:t>
            </a:r>
            <a:r>
              <a:rPr lang="en-US" dirty="0" err="1"/>
              <a:t>clkF</a:t>
            </a:r>
            <a:r>
              <a:rPr lang="en-US" dirty="0"/>
              <a:t> </a:t>
            </a:r>
            <a:r>
              <a:rPr lang="en-US" dirty="0" smtClean="0"/>
              <a:t>a CMT or Clock wizard can be used for generating these frequencies </a:t>
            </a:r>
          </a:p>
          <a:p>
            <a:endParaRPr lang="en-US" dirty="0" smtClean="0"/>
          </a:p>
          <a:p>
            <a:pPr marL="285750" indent="-285750">
              <a:buFont typeface="Wingdings" panose="05000000000000000000" pitchFamily="2" charset="2"/>
              <a:buChar char="Ø"/>
            </a:pPr>
            <a:r>
              <a:rPr lang="en-US" dirty="0" smtClean="0"/>
              <a:t>op1 </a:t>
            </a:r>
            <a:r>
              <a:rPr lang="en-US" dirty="0"/>
              <a:t>and op2 are produced in the positive edge of the cycle.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smtClean="0"/>
              <a:t>op2 </a:t>
            </a:r>
            <a:r>
              <a:rPr lang="en-US" dirty="0"/>
              <a:t>and op4 are produced in the negative edge of </a:t>
            </a:r>
            <a:r>
              <a:rPr lang="en-US" dirty="0" err="1"/>
              <a:t>clkF</a:t>
            </a:r>
            <a:endParaRPr lang="en-US" dirty="0"/>
          </a:p>
        </p:txBody>
      </p:sp>
      <p:sp>
        <p:nvSpPr>
          <p:cNvPr id="5" name="Footer Placeholder 4"/>
          <p:cNvSpPr>
            <a:spLocks noGrp="1"/>
          </p:cNvSpPr>
          <p:nvPr>
            <p:ph type="ftr" sz="quarter" idx="11"/>
          </p:nvPr>
        </p:nvSpPr>
        <p:spPr>
          <a:xfrm>
            <a:off x="6739759" y="3655192"/>
            <a:ext cx="4114800" cy="365125"/>
          </a:xfrm>
        </p:spPr>
        <p:txBody>
          <a:bodyPr/>
          <a:lstStyle/>
          <a:p>
            <a:pPr>
              <a:defRPr/>
            </a:pPr>
            <a:r>
              <a:rPr lang="en-US" dirty="0" smtClean="0">
                <a:solidFill>
                  <a:prstClr val="black">
                    <a:tint val="75000"/>
                  </a:prstClr>
                </a:solidFill>
              </a:rPr>
              <a:t>Simulation waveform of overclocking module</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7" name="Picture 6"/>
          <p:cNvPicPr>
            <a:picLocks noChangeAspect="1"/>
          </p:cNvPicPr>
          <p:nvPr/>
        </p:nvPicPr>
        <p:blipFill>
          <a:blip r:embed="rId2"/>
          <a:stretch>
            <a:fillRect/>
          </a:stretch>
        </p:blipFill>
        <p:spPr>
          <a:xfrm>
            <a:off x="5305624" y="1257300"/>
            <a:ext cx="6609952" cy="2256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9265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
        <p:nvSpPr>
          <p:cNvPr id="4" name="Rectangle 3"/>
          <p:cNvSpPr/>
          <p:nvPr/>
        </p:nvSpPr>
        <p:spPr>
          <a:xfrm>
            <a:off x="9016679" y="1099595"/>
            <a:ext cx="1203768" cy="5671595"/>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r="15551"/>
          <a:stretch/>
        </p:blipFill>
        <p:spPr bwMode="auto">
          <a:xfrm>
            <a:off x="896645" y="514905"/>
            <a:ext cx="6942338" cy="4518734"/>
          </a:xfrm>
          <a:prstGeom prst="rect">
            <a:avLst/>
          </a:prstGeom>
          <a:noFill/>
        </p:spPr>
      </p:pic>
      <p:pic>
        <p:nvPicPr>
          <p:cNvPr id="6" name="Picture 5"/>
          <p:cNvPicPr/>
          <p:nvPr/>
        </p:nvPicPr>
        <p:blipFill rotWithShape="1">
          <a:blip r:embed="rId2" cstate="print">
            <a:extLst>
              <a:ext uri="{28A0092B-C50C-407E-A947-70E740481C1C}">
                <a14:useLocalDpi xmlns:a14="http://schemas.microsoft.com/office/drawing/2010/main" val="0"/>
              </a:ext>
            </a:extLst>
          </a:blip>
          <a:srcRect l="84605"/>
          <a:stretch/>
        </p:blipFill>
        <p:spPr bwMode="auto">
          <a:xfrm>
            <a:off x="7838983" y="514905"/>
            <a:ext cx="1367161" cy="4518733"/>
          </a:xfrm>
          <a:prstGeom prst="rect">
            <a:avLst/>
          </a:prstGeom>
          <a:noFill/>
        </p:spPr>
      </p:pic>
      <p:cxnSp>
        <p:nvCxnSpPr>
          <p:cNvPr id="7" name="Straight Connector 6"/>
          <p:cNvCxnSpPr>
            <a:endCxn id="6" idx="1"/>
          </p:cNvCxnSpPr>
          <p:nvPr/>
        </p:nvCxnSpPr>
        <p:spPr>
          <a:xfrm>
            <a:off x="7838983" y="2068497"/>
            <a:ext cx="0" cy="705775"/>
          </a:xfrm>
          <a:prstGeom prst="line">
            <a:avLst/>
          </a:prstGeom>
          <a:ln w="57150"/>
        </p:spPr>
        <p:style>
          <a:lnRef idx="3">
            <a:schemeClr val="dk1"/>
          </a:lnRef>
          <a:fillRef idx="0">
            <a:schemeClr val="dk1"/>
          </a:fillRef>
          <a:effectRef idx="2">
            <a:schemeClr val="dk1"/>
          </a:effectRef>
          <a:fontRef idx="minor">
            <a:schemeClr val="tx1"/>
          </a:fontRef>
        </p:style>
      </p:cxnSp>
      <p:sp>
        <p:nvSpPr>
          <p:cNvPr id="8" name="Rounded Rectangular Callout 7"/>
          <p:cNvSpPr/>
          <p:nvPr/>
        </p:nvSpPr>
        <p:spPr>
          <a:xfrm>
            <a:off x="9206144" y="372862"/>
            <a:ext cx="1162974" cy="408373"/>
          </a:xfrm>
          <a:prstGeom prst="wedgeRoundRectCallout">
            <a:avLst>
              <a:gd name="adj1" fmla="val -152131"/>
              <a:gd name="adj2" fmla="val 4277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Activation Function</a:t>
            </a:r>
            <a:endParaRPr lang="en-US" sz="1200" dirty="0"/>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l="84605"/>
          <a:stretch/>
        </p:blipFill>
        <p:spPr bwMode="auto">
          <a:xfrm>
            <a:off x="9449792" y="2957313"/>
            <a:ext cx="1367161" cy="4518733"/>
          </a:xfrm>
          <a:prstGeom prst="rect">
            <a:avLst/>
          </a:prstGeom>
          <a:noFill/>
        </p:spPr>
      </p:pic>
      <p:cxnSp>
        <p:nvCxnSpPr>
          <p:cNvPr id="10" name="Straight Connector 9"/>
          <p:cNvCxnSpPr>
            <a:endCxn id="9" idx="1"/>
          </p:cNvCxnSpPr>
          <p:nvPr/>
        </p:nvCxnSpPr>
        <p:spPr>
          <a:xfrm>
            <a:off x="9449792" y="4510905"/>
            <a:ext cx="0" cy="705775"/>
          </a:xfrm>
          <a:prstGeom prst="line">
            <a:avLst/>
          </a:prstGeom>
          <a:ln w="57150"/>
        </p:spPr>
        <p:style>
          <a:lnRef idx="3">
            <a:schemeClr val="dk1"/>
          </a:lnRef>
          <a:fillRef idx="0">
            <a:schemeClr val="dk1"/>
          </a:fillRef>
          <a:effectRef idx="2">
            <a:schemeClr val="dk1"/>
          </a:effectRef>
          <a:fontRef idx="minor">
            <a:schemeClr val="tx1"/>
          </a:fontRef>
        </p:style>
      </p:cxnSp>
      <p:pic>
        <p:nvPicPr>
          <p:cNvPr id="11" name="Picture 10"/>
          <p:cNvPicPr/>
          <p:nvPr/>
        </p:nvPicPr>
        <p:blipFill rotWithShape="1">
          <a:blip r:embed="rId2" cstate="print">
            <a:extLst>
              <a:ext uri="{28A0092B-C50C-407E-A947-70E740481C1C}">
                <a14:useLocalDpi xmlns:a14="http://schemas.microsoft.com/office/drawing/2010/main" val="0"/>
              </a:ext>
            </a:extLst>
          </a:blip>
          <a:srcRect l="84605"/>
          <a:stretch/>
        </p:blipFill>
        <p:spPr bwMode="auto">
          <a:xfrm>
            <a:off x="9449791" y="4256103"/>
            <a:ext cx="1367161" cy="4518733"/>
          </a:xfrm>
          <a:prstGeom prst="rect">
            <a:avLst/>
          </a:prstGeom>
          <a:noFill/>
        </p:spPr>
      </p:pic>
      <p:cxnSp>
        <p:nvCxnSpPr>
          <p:cNvPr id="12" name="Straight Connector 11"/>
          <p:cNvCxnSpPr/>
          <p:nvPr/>
        </p:nvCxnSpPr>
        <p:spPr>
          <a:xfrm>
            <a:off x="9449791" y="5809695"/>
            <a:ext cx="0" cy="705775"/>
          </a:xfrm>
          <a:prstGeom prst="line">
            <a:avLst/>
          </a:prstGeom>
          <a:ln w="57150"/>
        </p:spPr>
        <p:style>
          <a:lnRef idx="3">
            <a:schemeClr val="dk1"/>
          </a:lnRef>
          <a:fillRef idx="0">
            <a:schemeClr val="dk1"/>
          </a:fillRef>
          <a:effectRef idx="2">
            <a:schemeClr val="dk1"/>
          </a:effectRef>
          <a:fontRef idx="minor">
            <a:schemeClr val="tx1"/>
          </a:fontRef>
        </p:style>
      </p:cxnSp>
      <p:pic>
        <p:nvPicPr>
          <p:cNvPr id="13" name="Picture 12"/>
          <p:cNvPicPr/>
          <p:nvPr/>
        </p:nvPicPr>
        <p:blipFill rotWithShape="1">
          <a:blip r:embed="rId2" cstate="print">
            <a:extLst>
              <a:ext uri="{28A0092B-C50C-407E-A947-70E740481C1C}">
                <a14:useLocalDpi xmlns:a14="http://schemas.microsoft.com/office/drawing/2010/main" val="0"/>
              </a:ext>
            </a:extLst>
          </a:blip>
          <a:srcRect l="84605"/>
          <a:stretch/>
        </p:blipFill>
        <p:spPr bwMode="auto">
          <a:xfrm>
            <a:off x="9449792" y="1795018"/>
            <a:ext cx="1367161" cy="4518733"/>
          </a:xfrm>
          <a:prstGeom prst="rect">
            <a:avLst/>
          </a:prstGeom>
          <a:noFill/>
        </p:spPr>
      </p:pic>
      <p:cxnSp>
        <p:nvCxnSpPr>
          <p:cNvPr id="14" name="Straight Connector 13"/>
          <p:cNvCxnSpPr>
            <a:endCxn id="13" idx="1"/>
          </p:cNvCxnSpPr>
          <p:nvPr/>
        </p:nvCxnSpPr>
        <p:spPr>
          <a:xfrm>
            <a:off x="9449792" y="3348610"/>
            <a:ext cx="0" cy="705775"/>
          </a:xfrm>
          <a:prstGeom prst="line">
            <a:avLst/>
          </a:prstGeom>
          <a:ln w="57150"/>
        </p:spPr>
        <p:style>
          <a:lnRef idx="3">
            <a:schemeClr val="dk1"/>
          </a:lnRef>
          <a:fillRef idx="0">
            <a:schemeClr val="dk1"/>
          </a:fillRef>
          <a:effectRef idx="2">
            <a:schemeClr val="dk1"/>
          </a:effectRef>
          <a:fontRef idx="minor">
            <a:schemeClr val="tx1"/>
          </a:fontRef>
        </p:style>
      </p:cxnSp>
      <p:pic>
        <p:nvPicPr>
          <p:cNvPr id="15" name="Picture 14"/>
          <p:cNvPicPr/>
          <p:nvPr/>
        </p:nvPicPr>
        <p:blipFill rotWithShape="1">
          <a:blip r:embed="rId3" cstate="print">
            <a:extLst>
              <a:ext uri="{28A0092B-C50C-407E-A947-70E740481C1C}">
                <a14:useLocalDpi xmlns:a14="http://schemas.microsoft.com/office/drawing/2010/main" val="0"/>
              </a:ext>
            </a:extLst>
          </a:blip>
          <a:srcRect r="15551"/>
          <a:stretch/>
        </p:blipFill>
        <p:spPr bwMode="auto">
          <a:xfrm>
            <a:off x="2361124" y="5247439"/>
            <a:ext cx="2341008" cy="1523751"/>
          </a:xfrm>
          <a:prstGeom prst="rect">
            <a:avLst/>
          </a:prstGeom>
          <a:noFill/>
        </p:spPr>
      </p:pic>
      <p:pic>
        <p:nvPicPr>
          <p:cNvPr id="16" name="Picture 15"/>
          <p:cNvPicPr/>
          <p:nvPr/>
        </p:nvPicPr>
        <p:blipFill rotWithShape="1">
          <a:blip r:embed="rId3" cstate="print">
            <a:extLst>
              <a:ext uri="{28A0092B-C50C-407E-A947-70E740481C1C}">
                <a14:useLocalDpi xmlns:a14="http://schemas.microsoft.com/office/drawing/2010/main" val="0"/>
              </a:ext>
            </a:extLst>
          </a:blip>
          <a:srcRect r="15551"/>
          <a:stretch/>
        </p:blipFill>
        <p:spPr bwMode="auto">
          <a:xfrm>
            <a:off x="2361124" y="3616788"/>
            <a:ext cx="2341008" cy="1523751"/>
          </a:xfrm>
          <a:prstGeom prst="rect">
            <a:avLst/>
          </a:prstGeom>
          <a:noFill/>
        </p:spPr>
      </p:pic>
      <p:pic>
        <p:nvPicPr>
          <p:cNvPr id="17" name="Picture 16"/>
          <p:cNvPicPr/>
          <p:nvPr/>
        </p:nvPicPr>
        <p:blipFill rotWithShape="1">
          <a:blip r:embed="rId3" cstate="print">
            <a:extLst>
              <a:ext uri="{28A0092B-C50C-407E-A947-70E740481C1C}">
                <a14:useLocalDpi xmlns:a14="http://schemas.microsoft.com/office/drawing/2010/main" val="0"/>
              </a:ext>
            </a:extLst>
          </a:blip>
          <a:srcRect r="15551"/>
          <a:stretch/>
        </p:blipFill>
        <p:spPr bwMode="auto">
          <a:xfrm>
            <a:off x="2361124" y="2068497"/>
            <a:ext cx="2341008" cy="1523751"/>
          </a:xfrm>
          <a:prstGeom prst="rect">
            <a:avLst/>
          </a:prstGeom>
          <a:noFill/>
        </p:spPr>
      </p:pic>
      <p:pic>
        <p:nvPicPr>
          <p:cNvPr id="18" name="Picture 17"/>
          <p:cNvPicPr/>
          <p:nvPr/>
        </p:nvPicPr>
        <p:blipFill rotWithShape="1">
          <a:blip r:embed="rId3" cstate="print">
            <a:extLst>
              <a:ext uri="{28A0092B-C50C-407E-A947-70E740481C1C}">
                <a14:useLocalDpi xmlns:a14="http://schemas.microsoft.com/office/drawing/2010/main" val="0"/>
              </a:ext>
            </a:extLst>
          </a:blip>
          <a:srcRect r="15551"/>
          <a:stretch/>
        </p:blipFill>
        <p:spPr bwMode="auto">
          <a:xfrm>
            <a:off x="2361124" y="408005"/>
            <a:ext cx="2341008" cy="1523751"/>
          </a:xfrm>
          <a:prstGeom prst="rect">
            <a:avLst/>
          </a:prstGeom>
          <a:noFill/>
        </p:spPr>
      </p:pic>
      <p:cxnSp>
        <p:nvCxnSpPr>
          <p:cNvPr id="19" name="Straight Arrow Connector 18"/>
          <p:cNvCxnSpPr>
            <a:stCxn id="18" idx="3"/>
          </p:cNvCxnSpPr>
          <p:nvPr/>
        </p:nvCxnSpPr>
        <p:spPr>
          <a:xfrm>
            <a:off x="4702132" y="1169881"/>
            <a:ext cx="4314546" cy="8152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4697861" y="2711586"/>
            <a:ext cx="4318817" cy="9052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4697861" y="4259876"/>
            <a:ext cx="4318817" cy="574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stCxn id="15" idx="3"/>
          </p:cNvCxnSpPr>
          <p:nvPr/>
        </p:nvCxnSpPr>
        <p:spPr>
          <a:xfrm>
            <a:off x="4702132" y="6009315"/>
            <a:ext cx="4314546" cy="153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Slide Number Placeholder 6"/>
          <p:cNvSpPr txBox="1">
            <a:spLocks/>
          </p:cNvSpPr>
          <p:nvPr/>
        </p:nvSpPr>
        <p:spPr>
          <a:xfrm>
            <a:off x="10658006" y="5729289"/>
            <a:ext cx="1533993" cy="112712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A95BBB0-0295-4C7E-A3D0-2F07981FE8CB}" type="slidenum">
              <a:rPr lang="en-US" sz="6000">
                <a:solidFill>
                  <a:schemeClr val="bg1"/>
                </a:solidFill>
                <a:latin typeface="+mj-lt"/>
                <a:cs typeface="Posterama" panose="020B0504020200020000" pitchFamily="34" charset="0"/>
              </a:rPr>
              <a:pPr algn="ctr"/>
              <a:t>32</a:t>
            </a:fld>
            <a:endParaRPr lang="en-US" sz="6000" dirty="0">
              <a:solidFill>
                <a:schemeClr val="bg1"/>
              </a:solidFill>
              <a:latin typeface="+mj-lt"/>
              <a:cs typeface="Posterama" panose="020B0504020200020000" pitchFamily="34" charset="0"/>
            </a:endParaRPr>
          </a:p>
        </p:txBody>
      </p:sp>
    </p:spTree>
    <p:extLst>
      <p:ext uri="{BB962C8B-B14F-4D97-AF65-F5344CB8AC3E}">
        <p14:creationId xmlns:p14="http://schemas.microsoft.com/office/powerpoint/2010/main" val="419725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1.25E-6 7.40741E-7 L 0.03398 0.04005 C 0.04101 0.04907 0.05169 0.05393 0.06276 0.05393 C 0.07552 0.05393 0.08568 0.04907 0.09271 0.04005 L 0.12682 7.40741E-7 " pathEditMode="relative" rAng="0" ptsTypes="AAAAA">
                                      <p:cBhvr>
                                        <p:cTn id="6" dur="2000" fill="hold"/>
                                        <p:tgtEl>
                                          <p:spTgt spid="7"/>
                                        </p:tgtEl>
                                        <p:attrNameLst>
                                          <p:attrName>ppt_x</p:attrName>
                                          <p:attrName>ppt_y</p:attrName>
                                        </p:attrNameLst>
                                      </p:cBhvr>
                                      <p:rCtr x="6341" y="2685"/>
                                    </p:animMotion>
                                  </p:childTnLst>
                                </p:cTn>
                              </p:par>
                              <p:par>
                                <p:cTn id="7" presetID="37" presetClass="path" presetSubtype="0" accel="50000" decel="50000" fill="hold" nodeType="withEffect">
                                  <p:stCondLst>
                                    <p:cond delay="0"/>
                                  </p:stCondLst>
                                  <p:childTnLst>
                                    <p:animMotion origin="layout" path="M 1.66667E-6 1.85185E-6 L 0.03528 0.04166 C 0.04258 0.05116 0.05364 0.05625 0.0651 0.05625 C 0.07838 0.05625 0.08893 0.05116 0.09622 0.04166 L 0.13177 1.85185E-6 " pathEditMode="relative" rAng="0" ptsTypes="AAAAA">
                                      <p:cBhvr>
                                        <p:cTn id="8" dur="2000" fill="hold"/>
                                        <p:tgtEl>
                                          <p:spTgt spid="6"/>
                                        </p:tgtEl>
                                        <p:attrNameLst>
                                          <p:attrName>ppt_x</p:attrName>
                                          <p:attrName>ppt_y</p:attrName>
                                        </p:attrNameLst>
                                      </p:cBhvr>
                                      <p:rCtr x="6589" y="2801"/>
                                    </p:animMotion>
                                  </p:childTnLst>
                                </p:cTn>
                              </p:par>
                              <p:par>
                                <p:cTn id="9" presetID="37" presetClass="path" presetSubtype="0" accel="50000" decel="50000" fill="hold" grpId="0" nodeType="withEffect">
                                  <p:stCondLst>
                                    <p:cond delay="0"/>
                                  </p:stCondLst>
                                  <p:childTnLst>
                                    <p:animMotion origin="layout" path="M -4.375E-6 2.22222E-6 L 0.03399 0.04004 C 0.04102 0.04907 0.0517 0.05393 0.06276 0.05393 C 0.07553 0.05393 0.08568 0.04907 0.09271 0.04004 L 0.12683 2.22222E-6 " pathEditMode="relative" rAng="0" ptsTypes="AAAAA">
                                      <p:cBhvr>
                                        <p:cTn id="10" dur="2000" fill="hold"/>
                                        <p:tgtEl>
                                          <p:spTgt spid="8"/>
                                        </p:tgtEl>
                                        <p:attrNameLst>
                                          <p:attrName>ppt_x</p:attrName>
                                          <p:attrName>ppt_y</p:attrName>
                                        </p:attrNameLst>
                                      </p:cBhvr>
                                      <p:rCtr x="6341" y="2685"/>
                                    </p:animMotion>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xit" presetSubtype="0" fill="hold" nodeType="clickEffect">
                                  <p:stCondLst>
                                    <p:cond delay="0"/>
                                  </p:stCondLst>
                                  <p:childTnLst>
                                    <p:animEffect transition="out" filter="fade">
                                      <p:cBhvr>
                                        <p:cTn id="51" dur="1000"/>
                                        <p:tgtEl>
                                          <p:spTgt spid="5"/>
                                        </p:tgtEl>
                                      </p:cBhvr>
                                    </p:animEffect>
                                    <p:anim calcmode="lin" valueType="num">
                                      <p:cBhvr>
                                        <p:cTn id="52" dur="1000"/>
                                        <p:tgtEl>
                                          <p:spTgt spid="5"/>
                                        </p:tgtEl>
                                        <p:attrNameLst>
                                          <p:attrName>ppt_x</p:attrName>
                                        </p:attrNameLst>
                                      </p:cBhvr>
                                      <p:tavLst>
                                        <p:tav tm="0">
                                          <p:val>
                                            <p:strVal val="ppt_x"/>
                                          </p:val>
                                        </p:tav>
                                        <p:tav tm="100000">
                                          <p:val>
                                            <p:strVal val="ppt_x"/>
                                          </p:val>
                                        </p:tav>
                                      </p:tavLst>
                                    </p:anim>
                                    <p:anim calcmode="lin" valueType="num">
                                      <p:cBhvr>
                                        <p:cTn id="53" dur="1000"/>
                                        <p:tgtEl>
                                          <p:spTgt spid="5"/>
                                        </p:tgtEl>
                                        <p:attrNameLst>
                                          <p:attrName>ppt_y</p:attrName>
                                        </p:attrNameLst>
                                      </p:cBhvr>
                                      <p:tavLst>
                                        <p:tav tm="0">
                                          <p:val>
                                            <p:strVal val="ppt_y"/>
                                          </p:val>
                                        </p:tav>
                                        <p:tav tm="100000">
                                          <p:val>
                                            <p:strVal val="ppt_y+.1"/>
                                          </p:val>
                                        </p:tav>
                                      </p:tavLst>
                                    </p:anim>
                                    <p:set>
                                      <p:cBhvr>
                                        <p:cTn id="54" dur="1" fill="hold">
                                          <p:stCondLst>
                                            <p:cond delay="999"/>
                                          </p:stCondLst>
                                        </p:cTn>
                                        <p:tgtEl>
                                          <p:spTgt spid="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500" fill="hold"/>
                                        <p:tgtEl>
                                          <p:spTgt spid="22"/>
                                        </p:tgtEl>
                                        <p:attrNameLst>
                                          <p:attrName>ppt_x</p:attrName>
                                        </p:attrNameLst>
                                      </p:cBhvr>
                                      <p:tavLst>
                                        <p:tav tm="0">
                                          <p:val>
                                            <p:strVal val="0-#ppt_w/2"/>
                                          </p:val>
                                        </p:tav>
                                        <p:tav tm="100000">
                                          <p:val>
                                            <p:strVal val="#ppt_x"/>
                                          </p:val>
                                        </p:tav>
                                      </p:tavLst>
                                    </p:anim>
                                    <p:anim calcmode="lin" valueType="num">
                                      <p:cBhvr additive="base">
                                        <p:cTn id="60" dur="500" fill="hold"/>
                                        <p:tgtEl>
                                          <p:spTgt spid="22"/>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0-#ppt_w/2"/>
                                          </p:val>
                                        </p:tav>
                                        <p:tav tm="100000">
                                          <p:val>
                                            <p:strVal val="#ppt_x"/>
                                          </p:val>
                                        </p:tav>
                                      </p:tavLst>
                                    </p:anim>
                                    <p:anim calcmode="lin" valueType="num">
                                      <p:cBhvr additive="base">
                                        <p:cTn id="64" dur="500" fill="hold"/>
                                        <p:tgtEl>
                                          <p:spTgt spid="21"/>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additive="base">
                                        <p:cTn id="71" dur="500" fill="hold"/>
                                        <p:tgtEl>
                                          <p:spTgt spid="19"/>
                                        </p:tgtEl>
                                        <p:attrNameLst>
                                          <p:attrName>ppt_x</p:attrName>
                                        </p:attrNameLst>
                                      </p:cBhvr>
                                      <p:tavLst>
                                        <p:tav tm="0">
                                          <p:val>
                                            <p:strVal val="0-#ppt_w/2"/>
                                          </p:val>
                                        </p:tav>
                                        <p:tav tm="100000">
                                          <p:val>
                                            <p:strVal val="#ppt_x"/>
                                          </p:val>
                                        </p:tav>
                                      </p:tavLst>
                                    </p:anim>
                                    <p:anim calcmode="lin" valueType="num">
                                      <p:cBhvr additive="base">
                                        <p:cTn id="72" dur="500" fill="hold"/>
                                        <p:tgtEl>
                                          <p:spTgt spid="19"/>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0-#ppt_w/2"/>
                                          </p:val>
                                        </p:tav>
                                        <p:tav tm="100000">
                                          <p:val>
                                            <p:strVal val="#ppt_x"/>
                                          </p:val>
                                        </p:tav>
                                      </p:tavLst>
                                    </p:anim>
                                    <p:anim calcmode="lin" valueType="num">
                                      <p:cBhvr additive="base">
                                        <p:cTn id="80" dur="500" fill="hold"/>
                                        <p:tgtEl>
                                          <p:spTgt spid="17"/>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500" fill="hold"/>
                                        <p:tgtEl>
                                          <p:spTgt spid="16"/>
                                        </p:tgtEl>
                                        <p:attrNameLst>
                                          <p:attrName>ppt_x</p:attrName>
                                        </p:attrNameLst>
                                      </p:cBhvr>
                                      <p:tavLst>
                                        <p:tav tm="0">
                                          <p:val>
                                            <p:strVal val="0-#ppt_w/2"/>
                                          </p:val>
                                        </p:tav>
                                        <p:tav tm="100000">
                                          <p:val>
                                            <p:strVal val="#ppt_x"/>
                                          </p:val>
                                        </p:tav>
                                      </p:tavLst>
                                    </p:anim>
                                    <p:anim calcmode="lin" valueType="num">
                                      <p:cBhvr additive="base">
                                        <p:cTn id="84" dur="500" fill="hold"/>
                                        <p:tgtEl>
                                          <p:spTgt spid="16"/>
                                        </p:tgtEl>
                                        <p:attrNameLst>
                                          <p:attrName>ppt_y</p:attrName>
                                        </p:attrNameLst>
                                      </p:cBhvr>
                                      <p:tavLst>
                                        <p:tav tm="0">
                                          <p:val>
                                            <p:strVal val="#ppt_y"/>
                                          </p:val>
                                        </p:tav>
                                        <p:tav tm="100000">
                                          <p:val>
                                            <p:strVal val="#ppt_y"/>
                                          </p:val>
                                        </p:tav>
                                      </p:tavLst>
                                    </p:anim>
                                  </p:childTnLst>
                                </p:cTn>
                              </p:par>
                              <p:par>
                                <p:cTn id="85" presetID="2" presetClass="entr" presetSubtype="8" fill="hold" nodeType="with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additive="base">
                                        <p:cTn id="87" dur="500" fill="hold"/>
                                        <p:tgtEl>
                                          <p:spTgt spid="15"/>
                                        </p:tgtEl>
                                        <p:attrNameLst>
                                          <p:attrName>ppt_x</p:attrName>
                                        </p:attrNameLst>
                                      </p:cBhvr>
                                      <p:tavLst>
                                        <p:tav tm="0">
                                          <p:val>
                                            <p:strVal val="0-#ppt_w/2"/>
                                          </p:val>
                                        </p:tav>
                                        <p:tav tm="100000">
                                          <p:val>
                                            <p:strVal val="#ppt_x"/>
                                          </p:val>
                                        </p:tav>
                                      </p:tavLst>
                                    </p:anim>
                                    <p:anim calcmode="lin" valueType="num">
                                      <p:cBhvr additive="base">
                                        <p:cTn id="8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2450" t="9458" r="12718" b="-9458"/>
          <a:stretch/>
        </p:blipFill>
        <p:spPr/>
      </p:pic>
      <p:sp>
        <p:nvSpPr>
          <p:cNvPr id="4" name="Title 3"/>
          <p:cNvSpPr>
            <a:spLocks noGrp="1"/>
          </p:cNvSpPr>
          <p:nvPr>
            <p:ph type="title"/>
          </p:nvPr>
        </p:nvSpPr>
        <p:spPr>
          <a:xfrm>
            <a:off x="550269" y="327914"/>
            <a:ext cx="5675166" cy="1325880"/>
          </a:xfrm>
        </p:spPr>
        <p:txBody>
          <a:bodyPr>
            <a:normAutofit fontScale="90000"/>
          </a:bodyPr>
          <a:lstStyle/>
          <a:p>
            <a:r>
              <a:rPr lang="en-US" sz="4000" b="1" dirty="0" smtClean="0">
                <a:latin typeface="Microsoft JhengHei" panose="020B0604030504040204" pitchFamily="34" charset="-120"/>
                <a:ea typeface="Microsoft JhengHei" panose="020B0604030504040204" pitchFamily="34" charset="-120"/>
              </a:rPr>
              <a:t>RTL OF OVERCLOCKING TECHNIQUE</a:t>
            </a:r>
            <a:endParaRPr lang="en-US" sz="4000" b="1" dirty="0">
              <a:latin typeface="Microsoft JhengHei" panose="020B0604030504040204" pitchFamily="34" charset="-120"/>
              <a:ea typeface="Microsoft JhengHei" panose="020B0604030504040204" pitchFamily="34" charset="-120"/>
            </a:endParaRPr>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sp>
        <p:nvSpPr>
          <p:cNvPr id="7" name="Content Placeholder 6"/>
          <p:cNvSpPr>
            <a:spLocks noGrp="1"/>
          </p:cNvSpPr>
          <p:nvPr>
            <p:ph idx="1"/>
          </p:nvPr>
        </p:nvSpPr>
        <p:spPr/>
        <p:txBody>
          <a:bodyPr/>
          <a:lstStyle/>
          <a:p>
            <a:pPr marL="285750" indent="-285750">
              <a:buFont typeface="Wingdings" panose="05000000000000000000" pitchFamily="2" charset="2"/>
              <a:buChar char="Ø"/>
            </a:pPr>
            <a:r>
              <a:rPr lang="en-US" dirty="0"/>
              <a:t>A single block having the functionality of producing output of 4 sigmoid activation function in a single clock cycle</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This block has only a single 18K BRAM</a:t>
            </a:r>
            <a:r>
              <a:rPr lang="en-US" dirty="0" smtClean="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Four MLPs are depending on overclocking module for their sigmoid activation function.</a:t>
            </a:r>
          </a:p>
          <a:p>
            <a:endParaRPr lang="en-US" dirty="0"/>
          </a:p>
        </p:txBody>
      </p:sp>
      <p:pic>
        <p:nvPicPr>
          <p:cNvPr id="11" name="Picture Placeholder 10"/>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24775" t="3444" r="14057" b="-3444"/>
          <a:stretch/>
        </p:blipFill>
        <p:spPr/>
      </p:pic>
      <p:sp>
        <p:nvSpPr>
          <p:cNvPr id="5" name="Footer Placeholder 4"/>
          <p:cNvSpPr>
            <a:spLocks noGrp="1"/>
          </p:cNvSpPr>
          <p:nvPr>
            <p:ph type="ftr" sz="quarter" idx="11"/>
          </p:nvPr>
        </p:nvSpPr>
        <p:spPr>
          <a:xfrm>
            <a:off x="8077200" y="5792790"/>
            <a:ext cx="4114800" cy="365125"/>
          </a:xfrm>
        </p:spPr>
        <p:txBody>
          <a:bodyPr/>
          <a:lstStyle/>
          <a:p>
            <a:pPr>
              <a:defRPr/>
            </a:pPr>
            <a:r>
              <a:rPr lang="en-US" dirty="0" smtClean="0">
                <a:solidFill>
                  <a:prstClr val="black">
                    <a:tint val="75000"/>
                  </a:prstClr>
                </a:solidFill>
              </a:rPr>
              <a:t>RTL of MLP in Verilog </a:t>
            </a:r>
            <a:endParaRPr lang="en-US" dirty="0">
              <a:solidFill>
                <a:prstClr val="black">
                  <a:tint val="75000"/>
                </a:prstClr>
              </a:solidFill>
            </a:endParaRPr>
          </a:p>
        </p:txBody>
      </p:sp>
      <p:sp>
        <p:nvSpPr>
          <p:cNvPr id="8" name="Footer Placeholder 4"/>
          <p:cNvSpPr txBox="1">
            <a:spLocks/>
          </p:cNvSpPr>
          <p:nvPr/>
        </p:nvSpPr>
        <p:spPr>
          <a:xfrm>
            <a:off x="5963864" y="274200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spc="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mtClean="0">
                <a:solidFill>
                  <a:prstClr val="black">
                    <a:tint val="75000"/>
                  </a:prstClr>
                </a:solidFill>
              </a:rPr>
              <a:t>RTL of MLP in Verilog </a:t>
            </a:r>
            <a:endParaRPr lang="en-US" dirty="0">
              <a:solidFill>
                <a:prstClr val="black">
                  <a:tint val="75000"/>
                </a:prstClr>
              </a:solidFill>
            </a:endParaRPr>
          </a:p>
        </p:txBody>
      </p:sp>
    </p:spTree>
    <p:extLst>
      <p:ext uri="{BB962C8B-B14F-4D97-AF65-F5344CB8AC3E}">
        <p14:creationId xmlns:p14="http://schemas.microsoft.com/office/powerpoint/2010/main" val="4102764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064282"/>
          </a:xfrm>
        </p:spPr>
        <p:txBody>
          <a:bodyPr>
            <a:normAutofit/>
          </a:bodyPr>
          <a:lstStyle/>
          <a:p>
            <a:r>
              <a:rPr lang="en-US" sz="3600" b="1" dirty="0" smtClean="0">
                <a:latin typeface="Microsoft JhengHei" panose="020B0604030504040204" pitchFamily="34" charset="-120"/>
                <a:ea typeface="Microsoft JhengHei" panose="020B0604030504040204" pitchFamily="34" charset="-120"/>
              </a:rPr>
              <a:t>POWER &amp; UTILIZATION REPORTS</a:t>
            </a:r>
            <a:endParaRPr lang="en-US" sz="3600" b="1" dirty="0">
              <a:latin typeface="Microsoft JhengHei" panose="020B0604030504040204" pitchFamily="34" charset="-120"/>
              <a:ea typeface="Microsoft JhengHei" panose="020B0604030504040204" pitchFamily="34" charset="-120"/>
            </a:endParaRPr>
          </a:p>
        </p:txBody>
      </p:sp>
      <p:sp>
        <p:nvSpPr>
          <p:cNvPr id="3" name="Text Placeholder 2"/>
          <p:cNvSpPr>
            <a:spLocks noGrp="1"/>
          </p:cNvSpPr>
          <p:nvPr>
            <p:ph type="body" idx="1"/>
          </p:nvPr>
        </p:nvSpPr>
        <p:spPr/>
        <p:txBody>
          <a:bodyPr/>
          <a:lstStyle/>
          <a:p>
            <a:r>
              <a:rPr lang="en-US" dirty="0"/>
              <a:t>Power consumption on FPGA:</a:t>
            </a:r>
          </a:p>
          <a:p>
            <a:endParaRPr lang="en-US" dirty="0"/>
          </a:p>
        </p:txBody>
      </p:sp>
      <p:sp>
        <p:nvSpPr>
          <p:cNvPr id="5" name="Text Placeholder 4"/>
          <p:cNvSpPr>
            <a:spLocks noGrp="1"/>
          </p:cNvSpPr>
          <p:nvPr>
            <p:ph type="body" sz="quarter" idx="3"/>
          </p:nvPr>
        </p:nvSpPr>
        <p:spPr/>
        <p:txBody>
          <a:bodyPr/>
          <a:lstStyle/>
          <a:p>
            <a:r>
              <a:rPr lang="en-US" dirty="0"/>
              <a:t>Resource Utilization on FPGA:</a:t>
            </a:r>
          </a:p>
          <a:p>
            <a:endParaRPr lang="en-US" dirty="0"/>
          </a:p>
        </p:txBody>
      </p:sp>
      <p:sp>
        <p:nvSpPr>
          <p:cNvPr id="7" name="Footer Placeholder 6"/>
          <p:cNvSpPr>
            <a:spLocks noGrp="1"/>
          </p:cNvSpPr>
          <p:nvPr>
            <p:ph type="ftr" sz="quarter" idx="11"/>
          </p:nvPr>
        </p:nvSpPr>
        <p:spPr>
          <a:xfrm>
            <a:off x="1361281" y="4590612"/>
            <a:ext cx="4114800" cy="365125"/>
          </a:xfrm>
        </p:spPr>
        <p:txBody>
          <a:bodyPr/>
          <a:lstStyle/>
          <a:p>
            <a:pPr>
              <a:defRPr/>
            </a:pPr>
            <a:r>
              <a:rPr lang="en-US" dirty="0" smtClean="0"/>
              <a:t>Power Report</a:t>
            </a:r>
            <a:endParaRPr lang="en-US" dirty="0">
              <a:solidFill>
                <a:prstClr val="black">
                  <a:tint val="75000"/>
                </a:prstClr>
              </a:solidFill>
            </a:endParaRPr>
          </a:p>
        </p:txBody>
      </p:sp>
      <p:sp>
        <p:nvSpPr>
          <p:cNvPr id="8" name="Slide Number Placeholder 7"/>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34</a:t>
            </a:fld>
            <a:endParaRPr lang="en-US" dirty="0">
              <a:solidFill>
                <a:prstClr val="black">
                  <a:tint val="75000"/>
                </a:prstClr>
              </a:solidFill>
            </a:endParaRP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537106" y="2561907"/>
            <a:ext cx="5197475" cy="1868805"/>
          </a:xfrm>
          <a:prstGeom prst="rect">
            <a:avLst/>
          </a:prstGeom>
          <a:ln>
            <a:noFill/>
          </a:ln>
          <a:effectLst>
            <a:outerShdw blurRad="292100" dist="139700" dir="2700000" algn="tl" rotWithShape="0">
              <a:srgbClr val="333333">
                <a:alpha val="65000"/>
              </a:srgbClr>
            </a:outerShdw>
          </a:effectLst>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5934690" y="2561907"/>
            <a:ext cx="5351819" cy="1868805"/>
          </a:xfrm>
          <a:prstGeom prst="rect">
            <a:avLst/>
          </a:prstGeom>
          <a:ln>
            <a:noFill/>
          </a:ln>
          <a:effectLst>
            <a:outerShdw blurRad="292100" dist="139700" dir="2700000" algn="tl" rotWithShape="0">
              <a:srgbClr val="333333">
                <a:alpha val="65000"/>
              </a:srgbClr>
            </a:outerShdw>
          </a:effectLst>
        </p:spPr>
      </p:pic>
      <p:sp>
        <p:nvSpPr>
          <p:cNvPr id="11" name="Footer Placeholder 6"/>
          <p:cNvSpPr txBox="1">
            <a:spLocks/>
          </p:cNvSpPr>
          <p:nvPr/>
        </p:nvSpPr>
        <p:spPr>
          <a:xfrm>
            <a:off x="6706394" y="459061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cap="none" spc="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t>Utilization</a:t>
            </a:r>
            <a:r>
              <a:rPr lang="en-US" dirty="0" smtClean="0"/>
              <a:t> Report</a:t>
            </a:r>
            <a:endParaRPr lang="en-US" dirty="0">
              <a:solidFill>
                <a:prstClr val="black">
                  <a:tint val="75000"/>
                </a:prstClr>
              </a:solidFill>
            </a:endParaRPr>
          </a:p>
        </p:txBody>
      </p:sp>
    </p:spTree>
    <p:extLst>
      <p:ext uri="{BB962C8B-B14F-4D97-AF65-F5344CB8AC3E}">
        <p14:creationId xmlns:p14="http://schemas.microsoft.com/office/powerpoint/2010/main" val="31768590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Microsoft JhengHei" panose="020B0604030504040204" pitchFamily="34" charset="-120"/>
                <a:ea typeface="Microsoft JhengHei" panose="020B0604030504040204" pitchFamily="34" charset="-120"/>
              </a:rPr>
              <a:t>SIMULATION WAVEFORM</a:t>
            </a:r>
            <a:endParaRPr lang="en-US" sz="3600" b="1" dirty="0">
              <a:latin typeface="Microsoft JhengHei" panose="020B0604030504040204" pitchFamily="34" charset="-120"/>
              <a:ea typeface="Microsoft JhengHei" panose="020B0604030504040204" pitchFamily="34" charset="-120"/>
            </a:endParaRPr>
          </a:p>
        </p:txBody>
      </p:sp>
      <p:sp>
        <p:nvSpPr>
          <p:cNvPr id="4" name="Footer Placeholder 3"/>
          <p:cNvSpPr>
            <a:spLocks noGrp="1"/>
          </p:cNvSpPr>
          <p:nvPr>
            <p:ph type="ftr" sz="quarter" idx="11"/>
          </p:nvPr>
        </p:nvSpPr>
        <p:spPr>
          <a:xfrm>
            <a:off x="4826876" y="6189136"/>
            <a:ext cx="4114800" cy="365125"/>
          </a:xfrm>
        </p:spPr>
        <p:txBody>
          <a:bodyPr/>
          <a:lstStyle/>
          <a:p>
            <a:pPr>
              <a:defRPr/>
            </a:pPr>
            <a:r>
              <a:rPr lang="en-US" dirty="0" smtClean="0">
                <a:solidFill>
                  <a:prstClr val="black">
                    <a:tint val="75000"/>
                  </a:prstClr>
                </a:solidFill>
              </a:rPr>
              <a:t>Simulation waveform </a:t>
            </a: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sp>
        <p:nvSpPr>
          <p:cNvPr id="6" name="TextBox 5"/>
          <p:cNvSpPr txBox="1"/>
          <p:nvPr/>
        </p:nvSpPr>
        <p:spPr>
          <a:xfrm>
            <a:off x="1098166" y="1550085"/>
            <a:ext cx="8210746"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A simulation waveform was generated using test bench from which we gave different </a:t>
            </a:r>
            <a:r>
              <a:rPr lang="en-US" dirty="0"/>
              <a:t>input combinations </a:t>
            </a:r>
            <a:r>
              <a:rPr lang="en-US" dirty="0" smtClean="0"/>
              <a:t>to each of the MLP</a:t>
            </a:r>
            <a:endParaRPr lang="en-US" dirty="0"/>
          </a:p>
        </p:txBody>
      </p:sp>
      <p:pic>
        <p:nvPicPr>
          <p:cNvPr id="7" name="Picture 6"/>
          <p:cNvPicPr/>
          <p:nvPr/>
        </p:nvPicPr>
        <p:blipFill>
          <a:blip r:embed="rId2"/>
          <a:stretch>
            <a:fillRect/>
          </a:stretch>
        </p:blipFill>
        <p:spPr>
          <a:xfrm>
            <a:off x="2203217" y="2363629"/>
            <a:ext cx="8769739" cy="3825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9814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Microsoft JhengHei" panose="020B0604030504040204" pitchFamily="34" charset="-120"/>
                <a:ea typeface="Microsoft JhengHei" panose="020B0604030504040204" pitchFamily="34" charset="-120"/>
              </a:rPr>
              <a:t>FINDINGS</a:t>
            </a:r>
            <a:endParaRPr lang="en-US" sz="4000" b="1" dirty="0">
              <a:latin typeface="Microsoft JhengHei" panose="020B0604030504040204" pitchFamily="34" charset="-120"/>
              <a:ea typeface="Microsoft JhengHei" panose="020B0604030504040204" pitchFamily="34" charset="-120"/>
            </a:endParaRPr>
          </a:p>
        </p:txBody>
      </p:sp>
      <p:sp>
        <p:nvSpPr>
          <p:cNvPr id="3" name="Content Placeholder 2"/>
          <p:cNvSpPr>
            <a:spLocks noGrp="1"/>
          </p:cNvSpPr>
          <p:nvPr>
            <p:ph idx="1"/>
          </p:nvPr>
        </p:nvSpPr>
        <p:spPr>
          <a:xfrm>
            <a:off x="6558454" y="1399032"/>
            <a:ext cx="4530379" cy="3931920"/>
          </a:xfrm>
        </p:spPr>
        <p:txBody>
          <a:bodyPr>
            <a:normAutofit/>
          </a:bodyPr>
          <a:lstStyle/>
          <a:p>
            <a:pPr marL="457200" indent="-457200">
              <a:buFont typeface="Wingdings" panose="05000000000000000000" pitchFamily="2" charset="2"/>
              <a:buChar char="Ø"/>
            </a:pPr>
            <a:r>
              <a:rPr lang="en-US" sz="2400" dirty="0" smtClean="0"/>
              <a:t>Possibility of optimizing the AI model reducing some hidden layer.</a:t>
            </a:r>
          </a:p>
          <a:p>
            <a:pPr marL="457200" indent="-457200">
              <a:buFont typeface="Wingdings" panose="05000000000000000000" pitchFamily="2" charset="2"/>
              <a:buChar char="Ø"/>
            </a:pPr>
            <a:r>
              <a:rPr lang="en-US" sz="2400" dirty="0" smtClean="0"/>
              <a:t>Capability of an </a:t>
            </a:r>
            <a:r>
              <a:rPr lang="en-US" sz="2400" dirty="0" err="1" smtClean="0"/>
              <a:t>SoC</a:t>
            </a:r>
            <a:r>
              <a:rPr lang="en-US" sz="2400" dirty="0" smtClean="0"/>
              <a:t> such as PYNQ-Z1 to run an AI model.</a:t>
            </a:r>
          </a:p>
          <a:p>
            <a:pPr marL="457200" indent="-457200">
              <a:buFont typeface="Wingdings" panose="05000000000000000000" pitchFamily="2" charset="2"/>
              <a:buChar char="Ø"/>
            </a:pPr>
            <a:r>
              <a:rPr lang="en-US" sz="2400" dirty="0" smtClean="0"/>
              <a:t>Ability to utilize overclocking for ROM implementation of Sigmoid activation function.  </a:t>
            </a:r>
            <a:endParaRPr lang="en-US" sz="2400" dirty="0"/>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Tree>
    <p:extLst>
      <p:ext uri="{BB962C8B-B14F-4D97-AF65-F5344CB8AC3E}">
        <p14:creationId xmlns:p14="http://schemas.microsoft.com/office/powerpoint/2010/main" val="18018251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1338" y="1399032"/>
            <a:ext cx="3846786" cy="4069080"/>
          </a:xfrm>
        </p:spPr>
        <p:txBody>
          <a:bodyPr>
            <a:normAutofit/>
          </a:bodyPr>
          <a:lstStyle/>
          <a:p>
            <a:r>
              <a:rPr lang="en-US" sz="4000" b="1" dirty="0">
                <a:latin typeface="Microsoft JhengHei" panose="020B0604030504040204" pitchFamily="34" charset="-120"/>
                <a:ea typeface="Microsoft JhengHei" panose="020B0604030504040204" pitchFamily="34" charset="-120"/>
              </a:rPr>
              <a:t>CONCLUSION</a:t>
            </a:r>
            <a:endParaRPr lang="en-US" sz="4000" b="1" dirty="0">
              <a:latin typeface="Microsoft JhengHei" panose="020B0604030504040204" pitchFamily="34" charset="-120"/>
              <a:ea typeface="Microsoft JhengHei" panose="020B0604030504040204" pitchFamily="34" charset="-120"/>
            </a:endParaRPr>
          </a:p>
        </p:txBody>
      </p:sp>
      <p:sp>
        <p:nvSpPr>
          <p:cNvPr id="3" name="Content Placeholder 2"/>
          <p:cNvSpPr>
            <a:spLocks noGrp="1"/>
          </p:cNvSpPr>
          <p:nvPr>
            <p:ph idx="1"/>
          </p:nvPr>
        </p:nvSpPr>
        <p:spPr>
          <a:xfrm>
            <a:off x="6295276" y="1399032"/>
            <a:ext cx="5058524" cy="4829302"/>
          </a:xfrm>
        </p:spPr>
        <p:txBody>
          <a:bodyPr>
            <a:noAutofit/>
          </a:bodyPr>
          <a:lstStyle/>
          <a:p>
            <a:pPr marL="457200" indent="-457200">
              <a:buFont typeface="Wingdings" panose="05000000000000000000" pitchFamily="2" charset="2"/>
              <a:buChar char="Ø"/>
            </a:pPr>
            <a:r>
              <a:rPr lang="en-US" sz="2200" dirty="0" smtClean="0"/>
              <a:t>DR Classification AI model was trained and achieved 87% accuracy.</a:t>
            </a:r>
          </a:p>
          <a:p>
            <a:pPr marL="457200" indent="-457200">
              <a:buFont typeface="Wingdings" panose="05000000000000000000" pitchFamily="2" charset="2"/>
              <a:buChar char="Ø"/>
            </a:pPr>
            <a:r>
              <a:rPr lang="en-US" sz="2200" dirty="0" smtClean="0"/>
              <a:t>Convert the Model into lighter version and infer it PYNQ-Z1 board.</a:t>
            </a:r>
          </a:p>
          <a:p>
            <a:pPr marL="457200" indent="-457200">
              <a:buFont typeface="Wingdings" panose="05000000000000000000" pitchFamily="2" charset="2"/>
              <a:buChar char="Ø"/>
            </a:pPr>
            <a:r>
              <a:rPr lang="en-US" sz="2200" dirty="0" smtClean="0"/>
              <a:t>A Simple GUI (Gradio) and Django application of the prediction model were developed, deployed and hosted in PYNQ-Z1.</a:t>
            </a:r>
          </a:p>
          <a:p>
            <a:pPr marL="457200" indent="-457200">
              <a:buFont typeface="Wingdings" panose="05000000000000000000" pitchFamily="2" charset="2"/>
              <a:buChar char="Ø"/>
            </a:pPr>
            <a:r>
              <a:rPr lang="en-US" sz="2200" dirty="0" smtClean="0"/>
              <a:t>Optimized the BRAM on FPAG using overclocking technique to increase the bandwidth.</a:t>
            </a:r>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Tree>
    <p:extLst>
      <p:ext uri="{BB962C8B-B14F-4D97-AF65-F5344CB8AC3E}">
        <p14:creationId xmlns:p14="http://schemas.microsoft.com/office/powerpoint/2010/main" val="14713016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38" y="1293927"/>
            <a:ext cx="4673321" cy="4069080"/>
          </a:xfrm>
        </p:spPr>
        <p:txBody>
          <a:bodyPr>
            <a:normAutofit/>
          </a:bodyPr>
          <a:lstStyle/>
          <a:p>
            <a:r>
              <a:rPr lang="en-US" sz="4000" b="1" dirty="0">
                <a:latin typeface="Microsoft JhengHei" panose="020B0604030504040204" pitchFamily="34" charset="-120"/>
                <a:ea typeface="Microsoft JhengHei" panose="020B0604030504040204" pitchFamily="34" charset="-120"/>
              </a:rPr>
              <a:t>FUTURE ENHANCEMENTS</a:t>
            </a:r>
          </a:p>
        </p:txBody>
      </p:sp>
      <p:sp>
        <p:nvSpPr>
          <p:cNvPr id="3" name="Content Placeholder 2"/>
          <p:cNvSpPr>
            <a:spLocks noGrp="1"/>
          </p:cNvSpPr>
          <p:nvPr>
            <p:ph idx="1"/>
          </p:nvPr>
        </p:nvSpPr>
        <p:spPr>
          <a:xfrm>
            <a:off x="6296800" y="1583226"/>
            <a:ext cx="5300262" cy="3931920"/>
          </a:xfrm>
        </p:spPr>
        <p:txBody>
          <a:bodyPr>
            <a:noAutofit/>
          </a:bodyPr>
          <a:lstStyle/>
          <a:p>
            <a:pPr marL="457200" indent="-457200">
              <a:buFont typeface="Wingdings" panose="05000000000000000000" pitchFamily="2" charset="2"/>
              <a:buChar char="Ø"/>
            </a:pPr>
            <a:r>
              <a:rPr lang="en-US" sz="2400" dirty="0" smtClean="0"/>
              <a:t>Integration of overclocking technique with advanced NN for DR detection.</a:t>
            </a:r>
          </a:p>
          <a:p>
            <a:pPr marL="457200" indent="-457200">
              <a:buFont typeface="Wingdings" panose="05000000000000000000" pitchFamily="2" charset="2"/>
              <a:buChar char="Ø"/>
            </a:pPr>
            <a:r>
              <a:rPr lang="en-US" sz="2400" dirty="0" smtClean="0"/>
              <a:t>Interfacing of other required component such as camera and screen to make it a stand alone device.</a:t>
            </a:r>
          </a:p>
          <a:p>
            <a:pPr marL="457200" indent="-457200">
              <a:buFont typeface="Wingdings" panose="05000000000000000000" pitchFamily="2" charset="2"/>
              <a:buChar char="Ø"/>
            </a:pPr>
            <a:r>
              <a:rPr lang="en-US" sz="2400" dirty="0" smtClean="0"/>
              <a:t>Implementation of different AI application in the area of the retina scans to diagnosis </a:t>
            </a:r>
            <a:r>
              <a:rPr lang="en-US" sz="2400" dirty="0"/>
              <a:t>different </a:t>
            </a:r>
            <a:r>
              <a:rPr lang="en-US" sz="2400" dirty="0" smtClean="0"/>
              <a:t>disease</a:t>
            </a:r>
            <a:r>
              <a:rPr lang="ar-YE" sz="2400" dirty="0" smtClean="0"/>
              <a:t> </a:t>
            </a:r>
            <a:r>
              <a:rPr lang="en-US" sz="2400" dirty="0" smtClean="0"/>
              <a:t>or out of the area scan   </a:t>
            </a:r>
            <a:endParaRPr lang="en-US" sz="2400" dirty="0"/>
          </a:p>
        </p:txBody>
      </p:sp>
      <p:sp>
        <p:nvSpPr>
          <p:cNvPr id="5" name="Slide Number Placeholder 4"/>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38</a:t>
            </a:fld>
            <a:endParaRPr lang="en-US" dirty="0">
              <a:solidFill>
                <a:prstClr val="black">
                  <a:tint val="75000"/>
                </a:prstClr>
              </a:solidFill>
            </a:endParaRPr>
          </a:p>
        </p:txBody>
      </p:sp>
    </p:spTree>
    <p:extLst>
      <p:ext uri="{BB962C8B-B14F-4D97-AF65-F5344CB8AC3E}">
        <p14:creationId xmlns:p14="http://schemas.microsoft.com/office/powerpoint/2010/main" val="2516398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normAutofit/>
          </a:bodyPr>
          <a:lstStyle/>
          <a:p>
            <a:r>
              <a:rPr lang="en-US" sz="4000" b="1" dirty="0" smtClean="0">
                <a:latin typeface="Microsoft JhengHei" panose="020B0604030504040204" pitchFamily="34" charset="-120"/>
                <a:ea typeface="Microsoft JhengHei" panose="020B0604030504040204" pitchFamily="34" charset="-120"/>
              </a:rPr>
              <a:t>THANK YOU</a:t>
            </a:r>
            <a:endParaRPr lang="en-US" sz="4000" b="1" dirty="0">
              <a:latin typeface="Microsoft JhengHei" panose="020B0604030504040204" pitchFamily="34" charset="-120"/>
              <a:ea typeface="Microsoft JhengHei" panose="020B0604030504040204" pitchFamily="34" charset="-120"/>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39</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smtClean="0"/>
              <a:t>Q&amp;A session</a:t>
            </a:r>
            <a:endParaRPr lang="en-US" dirty="0"/>
          </a:p>
          <a:p>
            <a:endParaRPr lang="en-US" dirty="0"/>
          </a:p>
        </p:txBody>
      </p:sp>
    </p:spTree>
    <p:extLst>
      <p:ext uri="{BB962C8B-B14F-4D97-AF65-F5344CB8AC3E}">
        <p14:creationId xmlns:p14="http://schemas.microsoft.com/office/powerpoint/2010/main" val="962258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smtClean="0">
                <a:solidFill>
                  <a:prstClr val="black">
                    <a:tint val="75000"/>
                  </a:prstClr>
                </a:solidFill>
              </a:rPr>
              <a:t>Presentation Title</a:t>
            </a:r>
            <a:endParaRPr lang="en-US" dirty="0">
              <a:solidFill>
                <a:prstClr val="black">
                  <a:tint val="75000"/>
                </a:prstClr>
              </a:solidFill>
            </a:endParaRPr>
          </a:p>
        </p:txBody>
      </p:sp>
      <p:sp>
        <p:nvSpPr>
          <p:cNvPr id="3" name="Slide Number Placeholder 2"/>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0035" b="11340"/>
          <a:stretch/>
        </p:blipFill>
        <p:spPr>
          <a:xfrm>
            <a:off x="1113934" y="801278"/>
            <a:ext cx="9964132" cy="5621919"/>
          </a:xfrm>
          <a:prstGeom prst="rect">
            <a:avLst/>
          </a:prstGeom>
        </p:spPr>
      </p:pic>
      <p:sp>
        <p:nvSpPr>
          <p:cNvPr id="4" name="Title 3"/>
          <p:cNvSpPr>
            <a:spLocks noGrp="1"/>
          </p:cNvSpPr>
          <p:nvPr>
            <p:ph type="title"/>
          </p:nvPr>
        </p:nvSpPr>
        <p:spPr>
          <a:xfrm>
            <a:off x="587480" y="31373"/>
            <a:ext cx="11196145" cy="801277"/>
          </a:xfrm>
        </p:spPr>
        <p:txBody>
          <a:bodyPr>
            <a:normAutofit/>
          </a:bodyPr>
          <a:lstStyle/>
          <a:p>
            <a:pPr algn="ctr"/>
            <a:r>
              <a:rPr lang="en-US" sz="4000" b="1" dirty="0" smtClean="0">
                <a:latin typeface="Microsoft JhengHei" panose="020B0604030504040204" pitchFamily="34" charset="-120"/>
                <a:ea typeface="Microsoft JhengHei" panose="020B0604030504040204" pitchFamily="34" charset="-120"/>
              </a:rPr>
              <a:t>FLOW CHART</a:t>
            </a:r>
            <a:endParaRPr lang="en-US" sz="4000" b="1" dirty="0">
              <a:latin typeface="Microsoft JhengHei" panose="020B0604030504040204" pitchFamily="34" charset="-120"/>
              <a:ea typeface="Microsoft JhengHei" panose="020B0604030504040204" pitchFamily="34" charset="-120"/>
            </a:endParaRPr>
          </a:p>
        </p:txBody>
      </p:sp>
      <p:cxnSp>
        <p:nvCxnSpPr>
          <p:cNvPr id="8" name="Straight Arrow Connector 7"/>
          <p:cNvCxnSpPr/>
          <p:nvPr/>
        </p:nvCxnSpPr>
        <p:spPr>
          <a:xfrm>
            <a:off x="2441542" y="1093511"/>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a:off x="4102229" y="1095081"/>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5429838" y="1093512"/>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7090525" y="1095082"/>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20" name="Group 19"/>
          <p:cNvGrpSpPr/>
          <p:nvPr/>
        </p:nvGrpSpPr>
        <p:grpSpPr>
          <a:xfrm rot="10800000">
            <a:off x="2648935" y="2064472"/>
            <a:ext cx="4978918" cy="1571"/>
            <a:chOff x="2479249" y="2045618"/>
            <a:chExt cx="4978918" cy="1571"/>
          </a:xfrm>
        </p:grpSpPr>
        <p:cxnSp>
          <p:nvCxnSpPr>
            <p:cNvPr id="12" name="Straight Arrow Connector 11"/>
            <p:cNvCxnSpPr/>
            <p:nvPr/>
          </p:nvCxnSpPr>
          <p:spPr>
            <a:xfrm>
              <a:off x="2479249" y="2045618"/>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rot="10800000" flipH="1">
              <a:off x="3819424" y="2047188"/>
              <a:ext cx="79185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5467545" y="2045619"/>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6986827" y="2047189"/>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cxnSp>
        <p:nvCxnSpPr>
          <p:cNvPr id="28" name="Straight Arrow Connector 27"/>
          <p:cNvCxnSpPr/>
          <p:nvPr/>
        </p:nvCxnSpPr>
        <p:spPr>
          <a:xfrm>
            <a:off x="4524866" y="3139127"/>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6185553" y="3140697"/>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7513162" y="3139128"/>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9173849" y="3140698"/>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3214539" y="3150126"/>
            <a:ext cx="339368"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6" name="Group 35"/>
          <p:cNvGrpSpPr/>
          <p:nvPr/>
        </p:nvGrpSpPr>
        <p:grpSpPr>
          <a:xfrm rot="10800000">
            <a:off x="4553147" y="4224778"/>
            <a:ext cx="4978918" cy="1571"/>
            <a:chOff x="2479249" y="2045618"/>
            <a:chExt cx="4978918" cy="1571"/>
          </a:xfrm>
        </p:grpSpPr>
        <p:cxnSp>
          <p:nvCxnSpPr>
            <p:cNvPr id="37" name="Straight Arrow Connector 36"/>
            <p:cNvCxnSpPr/>
            <p:nvPr/>
          </p:nvCxnSpPr>
          <p:spPr>
            <a:xfrm>
              <a:off x="2479249" y="2045618"/>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rot="10800000" flipH="1">
              <a:off x="3819424" y="2047188"/>
              <a:ext cx="79185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a:off x="5467545" y="2045619"/>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a:off x="6986827" y="2047189"/>
              <a:ext cx="47134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338023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a:xfrm>
            <a:off x="3319272" y="311084"/>
            <a:ext cx="5559552" cy="970960"/>
          </a:xfrm>
        </p:spPr>
        <p:txBody>
          <a:bodyPr>
            <a:noAutofit/>
          </a:bodyPr>
          <a:lstStyle/>
          <a:p>
            <a:r>
              <a:rPr lang="en-US" sz="3200" dirty="0">
                <a:solidFill>
                  <a:schemeClr val="bg1">
                    <a:lumMod val="95000"/>
                  </a:schemeClr>
                </a:solidFill>
                <a:latin typeface="Microsoft JhengHei" panose="020B0604030504040204" pitchFamily="34" charset="-120"/>
                <a:ea typeface="Microsoft JhengHei" panose="020B0604030504040204" pitchFamily="34" charset="-120"/>
              </a:rPr>
              <a:t>SOFTWARE IMPLEMENTATION</a:t>
            </a:r>
            <a:endParaRPr lang="en-US" sz="3200" dirty="0"/>
          </a:p>
        </p:txBody>
      </p:sp>
      <p:pic>
        <p:nvPicPr>
          <p:cNvPr id="5" name="Picture 4"/>
          <p:cNvPicPr>
            <a:picLocks noChangeAspect="1"/>
          </p:cNvPicPr>
          <p:nvPr/>
        </p:nvPicPr>
        <p:blipFill>
          <a:blip r:embed="rId2"/>
          <a:stretch>
            <a:fillRect/>
          </a:stretch>
        </p:blipFill>
        <p:spPr>
          <a:xfrm>
            <a:off x="2775807" y="1300898"/>
            <a:ext cx="6665335" cy="4764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3594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32515" y="1658551"/>
            <a:ext cx="6125660" cy="5062924"/>
          </a:xfrm>
          <a:prstGeom prst="rect">
            <a:avLst/>
          </a:prstGeom>
          <a:noFill/>
        </p:spPr>
        <p:txBody>
          <a:bodyPr wrap="square" rtlCol="0">
            <a:spAutoFit/>
          </a:bodyPr>
          <a:lstStyle/>
          <a:p>
            <a:pPr marL="342900" indent="-342900">
              <a:buFont typeface="Wingdings" panose="05000000000000000000" pitchFamily="2" charset="2"/>
              <a:buChar char="Ø"/>
            </a:pPr>
            <a:r>
              <a:rPr lang="en-US" sz="1400" dirty="0">
                <a:latin typeface="Microsoft JhengHei" panose="020B0604030504040204" pitchFamily="34" charset="-120"/>
                <a:ea typeface="Microsoft JhengHei" panose="020B0604030504040204" pitchFamily="34" charset="-120"/>
              </a:rPr>
              <a:t>An online available standard </a:t>
            </a:r>
            <a:r>
              <a:rPr lang="en-US" sz="1400" dirty="0" err="1">
                <a:latin typeface="Microsoft JhengHei" panose="020B0604030504040204" pitchFamily="34" charset="-120"/>
                <a:ea typeface="Microsoft JhengHei" panose="020B0604030504040204" pitchFamily="34" charset="-120"/>
              </a:rPr>
              <a:t>dataset“DR</a:t>
            </a:r>
            <a:r>
              <a:rPr lang="en-US" sz="1400" dirty="0">
                <a:latin typeface="Microsoft JhengHei" panose="020B0604030504040204" pitchFamily="34" charset="-120"/>
                <a:ea typeface="Microsoft JhengHei" panose="020B0604030504040204" pitchFamily="34" charset="-120"/>
              </a:rPr>
              <a:t> </a:t>
            </a:r>
            <a:r>
              <a:rPr lang="en-US" sz="1400" dirty="0" err="1">
                <a:latin typeface="Microsoft JhengHei" panose="020B0604030504040204" pitchFamily="34" charset="-120"/>
                <a:ea typeface="Microsoft JhengHei" panose="020B0604030504040204" pitchFamily="34" charset="-120"/>
              </a:rPr>
              <a:t>APTOS”is</a:t>
            </a:r>
            <a:r>
              <a:rPr lang="en-US" sz="1400" dirty="0">
                <a:latin typeface="Microsoft JhengHei" panose="020B0604030504040204" pitchFamily="34" charset="-120"/>
                <a:ea typeface="Microsoft JhengHei" panose="020B0604030504040204" pitchFamily="34" charset="-120"/>
              </a:rPr>
              <a:t> selected for the task</a:t>
            </a:r>
            <a:r>
              <a:rPr lang="en-US" sz="1400" dirty="0" smtClean="0">
                <a:latin typeface="Microsoft JhengHei" panose="020B0604030504040204" pitchFamily="34" charset="-120"/>
                <a:ea typeface="Microsoft JhengHei" panose="020B0604030504040204" pitchFamily="34" charset="-120"/>
              </a:rPr>
              <a:t>.</a:t>
            </a:r>
            <a:endParaRPr lang="ar-YE" sz="1400" dirty="0" smtClean="0">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r>
              <a:rPr lang="en-US" sz="1200" dirty="0" smtClean="0">
                <a:solidFill>
                  <a:schemeClr val="tx1">
                    <a:lumMod val="95000"/>
                    <a:lumOff val="5000"/>
                  </a:schemeClr>
                </a:solidFill>
                <a:latin typeface="Microsoft JhengHei" panose="020B0604030504040204" pitchFamily="34" charset="-120"/>
                <a:ea typeface="Microsoft JhengHei" panose="020B0604030504040204" pitchFamily="34" charset="-120"/>
                <a:hlinkClick r:id="rId3"/>
              </a:rPr>
              <a:t>Link: </a:t>
            </a:r>
            <a:r>
              <a:rPr lang="en-US" sz="1200" u="sng" dirty="0" smtClean="0">
                <a:solidFill>
                  <a:schemeClr val="accent2">
                    <a:lumMod val="75000"/>
                  </a:schemeClr>
                </a:solidFill>
                <a:latin typeface="Microsoft JhengHei" panose="020B0604030504040204" pitchFamily="34" charset="-120"/>
                <a:ea typeface="Microsoft JhengHei" panose="020B0604030504040204" pitchFamily="34" charset="-120"/>
                <a:hlinkClick r:id="rId3"/>
              </a:rPr>
              <a:t>https</a:t>
            </a:r>
            <a:r>
              <a:rPr lang="en-US" sz="1200" u="sng" dirty="0">
                <a:solidFill>
                  <a:schemeClr val="accent2">
                    <a:lumMod val="75000"/>
                  </a:schemeClr>
                </a:solidFill>
                <a:latin typeface="Microsoft JhengHei" panose="020B0604030504040204" pitchFamily="34" charset="-120"/>
                <a:ea typeface="Microsoft JhengHei" panose="020B0604030504040204" pitchFamily="34" charset="-120"/>
                <a:hlinkClick r:id="rId3"/>
              </a:rPr>
              <a:t>://</a:t>
            </a:r>
            <a:r>
              <a:rPr lang="en-US" sz="1200" u="sng" dirty="0" smtClean="0">
                <a:solidFill>
                  <a:schemeClr val="accent2">
                    <a:lumMod val="75000"/>
                  </a:schemeClr>
                </a:solidFill>
                <a:latin typeface="Microsoft JhengHei" panose="020B0604030504040204" pitchFamily="34" charset="-120"/>
                <a:ea typeface="Microsoft JhengHei" panose="020B0604030504040204" pitchFamily="34" charset="-120"/>
                <a:hlinkClick r:id="rId3"/>
              </a:rPr>
              <a:t>www.kaggle.com/competitions/aptos2019-blindness-detection</a:t>
            </a:r>
            <a:endParaRPr lang="en-US" sz="12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en-US"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endParaRPr lang="ar-YE" sz="1600" u="sng" dirty="0" smtClean="0">
              <a:solidFill>
                <a:schemeClr val="accent2">
                  <a:lumMod val="75000"/>
                </a:schemeClr>
              </a:solidFill>
              <a:latin typeface="Microsoft JhengHei" panose="020B0604030504040204" pitchFamily="34" charset="-120"/>
              <a:ea typeface="Microsoft JhengHei" panose="020B0604030504040204" pitchFamily="34" charset="-120"/>
            </a:endParaRPr>
          </a:p>
          <a:p>
            <a:pPr marL="342900" indent="-342900">
              <a:buFont typeface="Wingdings" panose="05000000000000000000" pitchFamily="2" charset="2"/>
              <a:buChar char="Ø"/>
            </a:pPr>
            <a:r>
              <a:rPr lang="en-US" sz="1600" dirty="0"/>
              <a:t>The insights obtained </a:t>
            </a:r>
            <a:r>
              <a:rPr lang="en-US" sz="1600" dirty="0" smtClean="0"/>
              <a:t>are:</a:t>
            </a:r>
          </a:p>
          <a:p>
            <a:pPr marL="800100" lvl="1" indent="-342900">
              <a:buFont typeface="Courier New" panose="02070309020205020404" pitchFamily="49" charset="0"/>
              <a:buChar char="o"/>
            </a:pPr>
            <a:r>
              <a:rPr lang="en-US" sz="1500" dirty="0">
                <a:latin typeface="Microsoft JhengHei" panose="020B0604030504040204" pitchFamily="34" charset="-120"/>
                <a:ea typeface="Microsoft JhengHei" panose="020B0604030504040204" pitchFamily="34" charset="-120"/>
              </a:rPr>
              <a:t>Total number of images present in dataset is “</a:t>
            </a:r>
            <a:r>
              <a:rPr lang="en-US" sz="1500" dirty="0" smtClean="0">
                <a:latin typeface="Microsoft JhengHei" panose="020B0604030504040204" pitchFamily="34" charset="-120"/>
                <a:ea typeface="Microsoft JhengHei" panose="020B0604030504040204" pitchFamily="34" charset="-120"/>
              </a:rPr>
              <a:t>3662”.</a:t>
            </a:r>
          </a:p>
          <a:p>
            <a:pPr marL="800100" lvl="1" indent="-342900">
              <a:buFont typeface="Courier New" panose="02070309020205020404" pitchFamily="49" charset="0"/>
              <a:buChar char="o"/>
            </a:pPr>
            <a:r>
              <a:rPr lang="en-US" sz="1500" dirty="0" smtClean="0">
                <a:latin typeface="Microsoft JhengHei" panose="020B0604030504040204" pitchFamily="34" charset="-120"/>
                <a:ea typeface="Microsoft JhengHei" panose="020B0604030504040204" pitchFamily="34" charset="-120"/>
              </a:rPr>
              <a:t>Five </a:t>
            </a:r>
            <a:r>
              <a:rPr lang="en-US" sz="1500" dirty="0">
                <a:latin typeface="Microsoft JhengHei" panose="020B0604030504040204" pitchFamily="34" charset="-120"/>
                <a:ea typeface="Microsoft JhengHei" panose="020B0604030504040204" pitchFamily="34" charset="-120"/>
              </a:rPr>
              <a:t>classes No DR, Mild, Moderate, Severe and </a:t>
            </a:r>
            <a:r>
              <a:rPr lang="en-US" sz="1500" dirty="0"/>
              <a:t>Proliferate</a:t>
            </a:r>
            <a:r>
              <a:rPr lang="en-US" sz="1500" dirty="0" smtClean="0"/>
              <a:t>.</a:t>
            </a:r>
          </a:p>
          <a:p>
            <a:pPr marL="800100" lvl="1" indent="-342900">
              <a:buFont typeface="Courier New" panose="02070309020205020404" pitchFamily="49" charset="0"/>
              <a:buChar char="o"/>
            </a:pPr>
            <a:r>
              <a:rPr lang="en-US" sz="1500" dirty="0">
                <a:latin typeface="Microsoft JhengHei" panose="020B0604030504040204" pitchFamily="34" charset="-120"/>
                <a:ea typeface="Microsoft JhengHei" panose="020B0604030504040204" pitchFamily="34" charset="-120"/>
              </a:rPr>
              <a:t>Image distribution across categories: No DR (1805), Mild (999), Moderate (370), Severe (295), Proliferate (193</a:t>
            </a:r>
            <a:r>
              <a:rPr lang="en-US" sz="1500" dirty="0" smtClean="0">
                <a:latin typeface="Microsoft JhengHei" panose="020B0604030504040204" pitchFamily="34" charset="-120"/>
                <a:ea typeface="Microsoft JhengHei" panose="020B0604030504040204" pitchFamily="34" charset="-120"/>
              </a:rPr>
              <a:t>).</a:t>
            </a:r>
            <a:endParaRPr lang="en-US" sz="1500" dirty="0">
              <a:latin typeface="Microsoft JhengHei" panose="020B0604030504040204" pitchFamily="34" charset="-120"/>
              <a:ea typeface="Microsoft JhengHei" panose="020B0604030504040204" pitchFamily="34" charset="-120"/>
            </a:endParaRPr>
          </a:p>
        </p:txBody>
      </p:sp>
      <p:pic>
        <p:nvPicPr>
          <p:cNvPr id="8" name="Picture Placeholder 7"/>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286" t="2920" r="193" b="-255"/>
          <a:stretch/>
        </p:blipFill>
        <p:spPr>
          <a:xfrm>
            <a:off x="6737131" y="2837793"/>
            <a:ext cx="5454868" cy="4020207"/>
          </a:xfrm>
        </p:spPr>
      </p:pic>
      <p:sp>
        <p:nvSpPr>
          <p:cNvPr id="4" name="Title 3"/>
          <p:cNvSpPr>
            <a:spLocks noGrp="1"/>
          </p:cNvSpPr>
          <p:nvPr>
            <p:ph type="title"/>
          </p:nvPr>
        </p:nvSpPr>
        <p:spPr>
          <a:xfrm>
            <a:off x="0" y="178074"/>
            <a:ext cx="6526924" cy="1325880"/>
          </a:xfrm>
        </p:spPr>
        <p:txBody>
          <a:bodyPr>
            <a:noAutofit/>
          </a:bodyPr>
          <a:lstStyle/>
          <a:p>
            <a:pPr algn="ctr"/>
            <a:r>
              <a:rPr lang="en-US" sz="4000" b="1" dirty="0" smtClean="0">
                <a:latin typeface="Microsoft JhengHei" panose="020B0604030504040204" pitchFamily="34" charset="-120"/>
                <a:ea typeface="Microsoft JhengHei" panose="020B0604030504040204" pitchFamily="34" charset="-120"/>
              </a:rPr>
              <a:t>DATA SELECTION</a:t>
            </a:r>
            <a:r>
              <a:rPr lang="ar-YE" sz="4000" b="1" dirty="0" smtClean="0">
                <a:latin typeface="Microsoft JhengHei" panose="020B0604030504040204" pitchFamily="34" charset="-120"/>
                <a:ea typeface="Microsoft JhengHei" panose="020B0604030504040204" pitchFamily="34" charset="-120"/>
              </a:rPr>
              <a:t>&amp; </a:t>
            </a:r>
            <a:r>
              <a:rPr lang="en-US" sz="4000" b="1" dirty="0">
                <a:latin typeface="Microsoft JhengHei" panose="020B0604030504040204" pitchFamily="34" charset="-120"/>
                <a:ea typeface="Microsoft JhengHei" panose="020B0604030504040204" pitchFamily="34" charset="-120"/>
              </a:rPr>
              <a:t>EXPLORATORY DATA ANALYSIS </a:t>
            </a:r>
            <a:endParaRPr lang="en-US" sz="4000" dirty="0"/>
          </a:p>
        </p:txBody>
      </p:sp>
      <p:sp>
        <p:nvSpPr>
          <p:cNvPr id="6" name="Slide Number Placeholder 5"/>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graphicFrame>
        <p:nvGraphicFramePr>
          <p:cNvPr id="15" name="Content Placeholder 14"/>
          <p:cNvGraphicFramePr>
            <a:graphicFrameLocks noGrp="1"/>
          </p:cNvGraphicFramePr>
          <p:nvPr>
            <p:ph idx="1"/>
            <p:extLst>
              <p:ext uri="{D42A27DB-BD31-4B8C-83A1-F6EECF244321}">
                <p14:modId xmlns:p14="http://schemas.microsoft.com/office/powerpoint/2010/main" val="928529226"/>
              </p:ext>
            </p:extLst>
          </p:nvPr>
        </p:nvGraphicFramePr>
        <p:xfrm>
          <a:off x="686519" y="2386823"/>
          <a:ext cx="5092700" cy="2764221"/>
        </p:xfrm>
        <a:graphic>
          <a:graphicData uri="http://schemas.openxmlformats.org/drawingml/2006/chart">
            <c:chart xmlns:c="http://schemas.openxmlformats.org/drawingml/2006/chart" xmlns:r="http://schemas.openxmlformats.org/officeDocument/2006/relationships" r:id="rId5"/>
          </a:graphicData>
        </a:graphic>
      </p:graphicFrame>
      <p:pic>
        <p:nvPicPr>
          <p:cNvPr id="11" name="Picture Placeholder 10"/>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11393" r="11393"/>
          <a:stretch>
            <a:fillRect/>
          </a:stretch>
        </p:blipFill>
        <p:spPr>
          <a:xfrm>
            <a:off x="6357786" y="-1"/>
            <a:ext cx="3519311" cy="3007909"/>
          </a:xfrm>
        </p:spPr>
      </p:pic>
    </p:spTree>
    <p:extLst>
      <p:ext uri="{BB962C8B-B14F-4D97-AF65-F5344CB8AC3E}">
        <p14:creationId xmlns:p14="http://schemas.microsoft.com/office/powerpoint/2010/main" val="987112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020" y="175423"/>
            <a:ext cx="10515600" cy="1325563"/>
          </a:xfrm>
        </p:spPr>
        <p:txBody>
          <a:bodyPr>
            <a:normAutofit/>
          </a:bodyPr>
          <a:lstStyle/>
          <a:p>
            <a:r>
              <a:rPr lang="en-US" sz="4000" b="1" dirty="0">
                <a:latin typeface="Microsoft JhengHei" panose="020B0604030504040204" pitchFamily="34" charset="-120"/>
                <a:ea typeface="Microsoft JhengHei" panose="020B0604030504040204" pitchFamily="34" charset="-120"/>
              </a:rPr>
              <a:t>Data Preprocessing</a:t>
            </a:r>
          </a:p>
        </p:txBody>
      </p:sp>
      <p:sp>
        <p:nvSpPr>
          <p:cNvPr id="3" name="Text Placeholder 2"/>
          <p:cNvSpPr>
            <a:spLocks noGrp="1"/>
          </p:cNvSpPr>
          <p:nvPr>
            <p:ph type="body" idx="1"/>
          </p:nvPr>
        </p:nvSpPr>
        <p:spPr>
          <a:xfrm>
            <a:off x="475051" y="1525980"/>
            <a:ext cx="5536155" cy="823912"/>
          </a:xfrm>
        </p:spPr>
        <p:txBody>
          <a:bodyPr>
            <a:normAutofit fontScale="92500"/>
          </a:bodyPr>
          <a:lstStyle/>
          <a:p>
            <a:pPr lvl="0" algn="just">
              <a:lnSpc>
                <a:spcPct val="100000"/>
              </a:lnSpc>
              <a:spcBef>
                <a:spcPts val="0"/>
              </a:spcBef>
            </a:pPr>
            <a:r>
              <a:rPr lang="en-US" sz="1800" b="0" dirty="0">
                <a:solidFill>
                  <a:schemeClr val="tx1">
                    <a:lumMod val="95000"/>
                    <a:lumOff val="5000"/>
                  </a:schemeClr>
                </a:solidFill>
              </a:rPr>
              <a:t>Data preprocessing techniques that are applied to the dataset to produce a generalized model is given below</a:t>
            </a:r>
            <a:r>
              <a:rPr lang="en-US" sz="1800" b="0" dirty="0" smtClean="0">
                <a:solidFill>
                  <a:schemeClr val="tx1">
                    <a:lumMod val="95000"/>
                    <a:lumOff val="5000"/>
                  </a:schemeClr>
                </a:solidFill>
              </a:rPr>
              <a:t>:</a:t>
            </a:r>
            <a:endParaRPr lang="en-US" sz="1800" b="0" dirty="0">
              <a:solidFill>
                <a:schemeClr val="tx1">
                  <a:lumMod val="95000"/>
                  <a:lumOff val="5000"/>
                </a:schemeClr>
              </a:solidFill>
            </a:endParaRPr>
          </a:p>
        </p:txBody>
      </p:sp>
      <p:sp>
        <p:nvSpPr>
          <p:cNvPr id="4" name="Content Placeholder 3"/>
          <p:cNvSpPr>
            <a:spLocks noGrp="1"/>
          </p:cNvSpPr>
          <p:nvPr>
            <p:ph sz="half" idx="2"/>
          </p:nvPr>
        </p:nvSpPr>
        <p:spPr>
          <a:xfrm>
            <a:off x="461420" y="2505075"/>
            <a:ext cx="1609122" cy="3684588"/>
          </a:xfrm>
        </p:spPr>
        <p:txBody>
          <a:bodyPr>
            <a:normAutofit/>
          </a:bodyPr>
          <a:lstStyle/>
          <a:p>
            <a:r>
              <a:rPr lang="en-US" sz="1800" dirty="0" smtClean="0"/>
              <a:t>Rotation</a:t>
            </a:r>
          </a:p>
          <a:p>
            <a:endParaRPr lang="en-US" sz="1800" dirty="0"/>
          </a:p>
          <a:p>
            <a:endParaRPr lang="en-US" sz="1800" dirty="0" smtClean="0"/>
          </a:p>
          <a:p>
            <a:endParaRPr lang="en-US" sz="1800" dirty="0"/>
          </a:p>
          <a:p>
            <a:r>
              <a:rPr lang="en-US" sz="1800" dirty="0" smtClean="0"/>
              <a:t>Brightening</a:t>
            </a:r>
          </a:p>
          <a:p>
            <a:endParaRPr lang="en-US" sz="1800" dirty="0"/>
          </a:p>
        </p:txBody>
      </p:sp>
      <p:sp>
        <p:nvSpPr>
          <p:cNvPr id="5" name="Text Placeholder 4"/>
          <p:cNvSpPr>
            <a:spLocks noGrp="1"/>
          </p:cNvSpPr>
          <p:nvPr>
            <p:ph type="body" sz="quarter" idx="3"/>
          </p:nvPr>
        </p:nvSpPr>
        <p:spPr>
          <a:xfrm>
            <a:off x="6538933" y="1525980"/>
            <a:ext cx="4815660" cy="823912"/>
          </a:xfrm>
        </p:spPr>
        <p:txBody>
          <a:bodyPr>
            <a:normAutofit fontScale="92500" lnSpcReduction="10000"/>
          </a:bodyPr>
          <a:lstStyle/>
          <a:p>
            <a:pPr lvl="0">
              <a:lnSpc>
                <a:spcPct val="100000"/>
              </a:lnSpc>
              <a:spcBef>
                <a:spcPts val="0"/>
              </a:spcBef>
            </a:pPr>
            <a:r>
              <a:rPr lang="en-US" sz="1800" b="0" dirty="0">
                <a:solidFill>
                  <a:schemeClr val="tx1">
                    <a:lumMod val="95000"/>
                    <a:lumOff val="5000"/>
                  </a:schemeClr>
                </a:solidFill>
              </a:rPr>
              <a:t>After applying data preprocessing techniques on the dataset, we have prepared the sets for training, validation and testing</a:t>
            </a:r>
            <a:r>
              <a:rPr lang="en-US" sz="1800" b="0" dirty="0" smtClean="0">
                <a:solidFill>
                  <a:schemeClr val="tx1">
                    <a:lumMod val="95000"/>
                    <a:lumOff val="5000"/>
                  </a:schemeClr>
                </a:solidFill>
              </a:rPr>
              <a:t>.</a:t>
            </a:r>
            <a:endParaRPr lang="en-US" sz="1800" b="0" dirty="0">
              <a:solidFill>
                <a:schemeClr val="tx1">
                  <a:lumMod val="95000"/>
                  <a:lumOff val="5000"/>
                </a:schemeClr>
              </a:solidFill>
            </a:endParaRPr>
          </a:p>
        </p:txBody>
      </p:sp>
      <p:sp>
        <p:nvSpPr>
          <p:cNvPr id="6" name="Content Placeholder 5"/>
          <p:cNvSpPr>
            <a:spLocks noGrp="1"/>
          </p:cNvSpPr>
          <p:nvPr>
            <p:ph sz="quarter" idx="4"/>
          </p:nvPr>
        </p:nvSpPr>
        <p:spPr>
          <a:xfrm>
            <a:off x="6538140" y="2505075"/>
            <a:ext cx="4817247" cy="4095422"/>
          </a:xfrm>
        </p:spPr>
        <p:txBody>
          <a:bodyPr/>
          <a:lstStyle/>
          <a:p>
            <a:r>
              <a:rPr lang="en-US" sz="2000" dirty="0"/>
              <a:t>A standard split of 70% for training, 20% for validation, and 10% for testing is used for the preparation of datasets.</a:t>
            </a:r>
          </a:p>
          <a:p>
            <a:endParaRPr lang="en-US" dirty="0" smtClean="0"/>
          </a:p>
          <a:p>
            <a:r>
              <a:rPr lang="en-US" sz="2000" dirty="0"/>
              <a:t>For binary </a:t>
            </a:r>
            <a:r>
              <a:rPr lang="en-US" sz="2000" dirty="0" smtClean="0"/>
              <a:t>classification:</a:t>
            </a:r>
          </a:p>
          <a:p>
            <a:pPr lvl="1">
              <a:buFont typeface="Courier New" panose="02070309020205020404" pitchFamily="49" charset="0"/>
              <a:buChar char="o"/>
            </a:pPr>
            <a:r>
              <a:rPr lang="en-US" sz="1600" dirty="0"/>
              <a:t>2100 images are allocated to the Nrdr folder of the Train dataset. </a:t>
            </a:r>
          </a:p>
          <a:p>
            <a:pPr lvl="1">
              <a:buFont typeface="Courier New" panose="02070309020205020404" pitchFamily="49" charset="0"/>
              <a:buChar char="o"/>
            </a:pPr>
            <a:r>
              <a:rPr lang="en-US" sz="1600" dirty="0"/>
              <a:t>600 images placed to the Nrdr folder of test dataset.</a:t>
            </a:r>
          </a:p>
          <a:p>
            <a:pPr lvl="1">
              <a:buFont typeface="Courier New" panose="02070309020205020404" pitchFamily="49" charset="0"/>
              <a:buChar char="o"/>
            </a:pPr>
            <a:r>
              <a:rPr lang="en-US" sz="1600" dirty="0"/>
              <a:t>The Valid dataset's Rdr folder holds 600 images and the Nrdr folder in Valid  dataset has 600 images. </a:t>
            </a:r>
          </a:p>
          <a:p>
            <a:pPr lvl="1">
              <a:buFont typeface="Courier New" panose="02070309020205020404" pitchFamily="49" charset="0"/>
              <a:buChar char="o"/>
            </a:pPr>
            <a:r>
              <a:rPr lang="en-US" sz="1600" dirty="0"/>
              <a:t>Overall, there are 600 images for testing, 4200 for training, and 1200 for validation.</a:t>
            </a:r>
          </a:p>
          <a:p>
            <a:pPr marL="457200" lvl="1" indent="0">
              <a:buNone/>
            </a:pPr>
            <a:endParaRPr lang="en-US" sz="1600" dirty="0"/>
          </a:p>
        </p:txBody>
      </p:sp>
      <p:sp>
        <p:nvSpPr>
          <p:cNvPr id="7" name="Footer Placeholder 6"/>
          <p:cNvSpPr>
            <a:spLocks noGrp="1"/>
          </p:cNvSpPr>
          <p:nvPr>
            <p:ph type="ftr" sz="quarter" idx="11"/>
          </p:nvPr>
        </p:nvSpPr>
        <p:spPr/>
        <p:txBody>
          <a:bodyPr/>
          <a:lstStyle/>
          <a:p>
            <a:pPr>
              <a:defRPr/>
            </a:pPr>
            <a:r>
              <a:rPr lang="en-US" smtClean="0">
                <a:solidFill>
                  <a:prstClr val="black">
                    <a:tint val="75000"/>
                  </a:prstClr>
                </a:solidFill>
              </a:rPr>
              <a:t>Presentation Title</a:t>
            </a:r>
            <a:endParaRPr lang="en-US" dirty="0">
              <a:solidFill>
                <a:prstClr val="black">
                  <a:tint val="75000"/>
                </a:prstClr>
              </a:solidFill>
            </a:endParaRPr>
          </a:p>
        </p:txBody>
      </p:sp>
      <p:sp>
        <p:nvSpPr>
          <p:cNvPr id="8" name="Slide Number Placeholder 7"/>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9" name="Picture 8"/>
          <p:cNvPicPr>
            <a:picLocks noChangeAspect="1"/>
          </p:cNvPicPr>
          <p:nvPr/>
        </p:nvPicPr>
        <p:blipFill rotWithShape="1">
          <a:blip r:embed="rId2"/>
          <a:srcRect l="68251" t="61052" r="20191" b="18948"/>
          <a:stretch/>
        </p:blipFill>
        <p:spPr>
          <a:xfrm>
            <a:off x="839788" y="2891514"/>
            <a:ext cx="1202982" cy="754670"/>
          </a:xfrm>
          <a:prstGeom prst="rect">
            <a:avLst/>
          </a:prstGeom>
          <a:ln>
            <a:solidFill>
              <a:schemeClr val="tx1"/>
            </a:solid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3"/>
          <a:srcRect l="52801" t="46113" r="37704" b="35722"/>
          <a:stretch/>
        </p:blipFill>
        <p:spPr>
          <a:xfrm>
            <a:off x="839788" y="4347369"/>
            <a:ext cx="1202982" cy="772639"/>
          </a:xfrm>
          <a:prstGeom prst="rect">
            <a:avLst/>
          </a:prstGeom>
          <a:ln>
            <a:noFill/>
          </a:ln>
          <a:effectLst>
            <a:outerShdw blurRad="292100" dist="139700" dir="2700000" algn="tl" rotWithShape="0">
              <a:srgbClr val="333333">
                <a:alpha val="65000"/>
              </a:srgbClr>
            </a:outerShdw>
          </a:effectLst>
        </p:spPr>
      </p:pic>
      <p:sp>
        <p:nvSpPr>
          <p:cNvPr id="11" name="Content Placeholder 3"/>
          <p:cNvSpPr txBox="1">
            <a:spLocks/>
          </p:cNvSpPr>
          <p:nvPr/>
        </p:nvSpPr>
        <p:spPr>
          <a:xfrm>
            <a:off x="3729119" y="2505075"/>
            <a:ext cx="259183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Resizing of Images</a:t>
            </a:r>
          </a:p>
          <a:p>
            <a:endParaRPr lang="en-US" sz="1800" dirty="0" smtClean="0"/>
          </a:p>
          <a:p>
            <a:endParaRPr lang="en-US" sz="1800" dirty="0" smtClean="0"/>
          </a:p>
          <a:p>
            <a:pPr marL="0" indent="0">
              <a:buNone/>
            </a:pPr>
            <a:endParaRPr lang="en-US" sz="1800" dirty="0" smtClean="0"/>
          </a:p>
          <a:p>
            <a:r>
              <a:rPr lang="en-US" sz="1800" dirty="0"/>
              <a:t>Zooming</a:t>
            </a:r>
            <a:endParaRPr lang="en-US" sz="1800" dirty="0" smtClean="0"/>
          </a:p>
          <a:p>
            <a:endParaRPr lang="en-US" sz="1800" dirty="0"/>
          </a:p>
        </p:txBody>
      </p:sp>
      <p:pic>
        <p:nvPicPr>
          <p:cNvPr id="13" name="Picture 12"/>
          <p:cNvPicPr>
            <a:picLocks noChangeAspect="1"/>
          </p:cNvPicPr>
          <p:nvPr/>
        </p:nvPicPr>
        <p:blipFill rotWithShape="1">
          <a:blip r:embed="rId4"/>
          <a:srcRect l="17520" t="18287" r="8036" b="6031"/>
          <a:stretch/>
        </p:blipFill>
        <p:spPr>
          <a:xfrm>
            <a:off x="3904970" y="2891514"/>
            <a:ext cx="1885850" cy="754670"/>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5"/>
          <a:srcRect l="2334" t="10871" r="4652" b="20887"/>
          <a:stretch/>
        </p:blipFill>
        <p:spPr>
          <a:xfrm>
            <a:off x="3946303" y="4347369"/>
            <a:ext cx="2064903" cy="751513"/>
          </a:xfrm>
          <a:prstGeom prst="rect">
            <a:avLst/>
          </a:prstGeom>
          <a:ln>
            <a:noFill/>
          </a:ln>
          <a:effectLst>
            <a:outerShdw blurRad="292100" dist="139700" dir="2700000" algn="tl" rotWithShape="0">
              <a:srgbClr val="333333">
                <a:alpha val="65000"/>
              </a:srgbClr>
            </a:outerShdw>
          </a:effectLst>
        </p:spPr>
      </p:pic>
      <p:sp>
        <p:nvSpPr>
          <p:cNvPr id="15" name="Content Placeholder 3"/>
          <p:cNvSpPr txBox="1">
            <a:spLocks/>
          </p:cNvSpPr>
          <p:nvPr/>
        </p:nvSpPr>
        <p:spPr>
          <a:xfrm>
            <a:off x="2295848" y="3424728"/>
            <a:ext cx="1609122" cy="572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t>Rotation</a:t>
            </a:r>
          </a:p>
        </p:txBody>
      </p:sp>
      <p:pic>
        <p:nvPicPr>
          <p:cNvPr id="16" name="Picture 15"/>
          <p:cNvPicPr>
            <a:picLocks noChangeAspect="1"/>
          </p:cNvPicPr>
          <p:nvPr/>
        </p:nvPicPr>
        <p:blipFill rotWithShape="1">
          <a:blip r:embed="rId6"/>
          <a:srcRect l="2627" t="10188" r="69278" b="15911"/>
          <a:stretch/>
        </p:blipFill>
        <p:spPr>
          <a:xfrm>
            <a:off x="2396278" y="3864519"/>
            <a:ext cx="1178834" cy="806624"/>
          </a:xfrm>
          <a:prstGeom prst="rect">
            <a:avLst/>
          </a:prstGeom>
          <a:ln>
            <a:noFill/>
          </a:ln>
          <a:effectLst>
            <a:outerShdw blurRad="292100" dist="139700" dir="2700000" algn="tl" rotWithShape="0">
              <a:srgbClr val="333333">
                <a:alpha val="65000"/>
              </a:srgbClr>
            </a:outerShdw>
          </a:effectLst>
        </p:spPr>
      </p:pic>
      <p:sp>
        <p:nvSpPr>
          <p:cNvPr id="18" name="Content Placeholder 3"/>
          <p:cNvSpPr txBox="1">
            <a:spLocks/>
          </p:cNvSpPr>
          <p:nvPr/>
        </p:nvSpPr>
        <p:spPr>
          <a:xfrm>
            <a:off x="1137769" y="5372328"/>
            <a:ext cx="3327981" cy="1349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Standard </a:t>
            </a:r>
            <a:r>
              <a:rPr lang="en-US" sz="2000" dirty="0" smtClean="0"/>
              <a:t>Normalization</a:t>
            </a:r>
          </a:p>
          <a:p>
            <a:r>
              <a:rPr lang="en-US" sz="2000" dirty="0"/>
              <a:t>Shearing</a:t>
            </a:r>
          </a:p>
          <a:p>
            <a:r>
              <a:rPr lang="en-US" sz="2000" dirty="0"/>
              <a:t>Rescaling</a:t>
            </a:r>
          </a:p>
          <a:p>
            <a:endParaRPr lang="en-US" sz="2000" dirty="0"/>
          </a:p>
        </p:txBody>
      </p:sp>
      <p:cxnSp>
        <p:nvCxnSpPr>
          <p:cNvPr id="20" name="Straight Connector 19"/>
          <p:cNvCxnSpPr/>
          <p:nvPr/>
        </p:nvCxnSpPr>
        <p:spPr>
          <a:xfrm>
            <a:off x="6253652" y="1471448"/>
            <a:ext cx="0" cy="4792718"/>
          </a:xfrm>
          <a:prstGeom prst="line">
            <a:avLst/>
          </a:prstGeom>
          <a:ln w="571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042564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306" y="1286993"/>
            <a:ext cx="4432843" cy="1309064"/>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DATA </a:t>
            </a:r>
            <a:r>
              <a:rPr lang="en-US" sz="4000" b="1" dirty="0">
                <a:latin typeface="Microsoft JhengHei" panose="020B0604030504040204" pitchFamily="34" charset="-120"/>
                <a:ea typeface="Microsoft JhengHei" panose="020B0604030504040204" pitchFamily="34" charset="-120"/>
              </a:rPr>
              <a:t>VISUALIZATION</a:t>
            </a:r>
            <a:endParaRPr lang="en-US" sz="4000" b="1" dirty="0">
              <a:latin typeface="Microsoft JhengHei" panose="020B0604030504040204" pitchFamily="34" charset="-120"/>
              <a:ea typeface="Microsoft JhengHei" panose="020B0604030504040204" pitchFamily="34" charset="-120"/>
            </a:endParaRPr>
          </a:p>
        </p:txBody>
      </p:sp>
      <p:sp>
        <p:nvSpPr>
          <p:cNvPr id="3" name="Footer Placeholder 2"/>
          <p:cNvSpPr>
            <a:spLocks noGrp="1"/>
          </p:cNvSpPr>
          <p:nvPr>
            <p:ph type="ftr" sz="quarter" idx="11"/>
          </p:nvPr>
        </p:nvSpPr>
        <p:spPr/>
        <p:txBody>
          <a:bodyPr/>
          <a:lstStyle/>
          <a:p>
            <a:pPr algn="l">
              <a:defRPr/>
            </a:pPr>
            <a:r>
              <a:rPr lang="en-US" smtClean="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pic>
        <p:nvPicPr>
          <p:cNvPr id="6" name="Content Placeholder 5"/>
          <p:cNvPicPr>
            <a:picLocks noGrp="1" noChangeAspect="1"/>
          </p:cNvPicPr>
          <p:nvPr>
            <p:ph idx="1"/>
          </p:nvPr>
        </p:nvPicPr>
        <p:blipFill rotWithShape="1">
          <a:blip r:embed="rId2"/>
          <a:srcRect l="39969" t="38660" r="17464" b="20188"/>
          <a:stretch/>
        </p:blipFill>
        <p:spPr>
          <a:xfrm>
            <a:off x="6099048" y="1040524"/>
            <a:ext cx="5495134" cy="243599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3"/>
          <a:srcRect l="39338" t="40117" r="20324" b="23199"/>
          <a:stretch/>
        </p:blipFill>
        <p:spPr>
          <a:xfrm>
            <a:off x="6099049" y="3752193"/>
            <a:ext cx="5495133" cy="205090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960959" y="2737852"/>
            <a:ext cx="4113539"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Data Visualization of Proliferative and Non-Proliferative  DR Training Dataset</a:t>
            </a:r>
          </a:p>
          <a:p>
            <a:endParaRPr lang="en-US" dirty="0"/>
          </a:p>
          <a:p>
            <a:endParaRPr lang="en-US" dirty="0"/>
          </a:p>
        </p:txBody>
      </p:sp>
    </p:spTree>
    <p:extLst>
      <p:ext uri="{BB962C8B-B14F-4D97-AF65-F5344CB8AC3E}">
        <p14:creationId xmlns:p14="http://schemas.microsoft.com/office/powerpoint/2010/main" val="1800054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pPr algn="l">
              <a:defRPr/>
            </a:pPr>
            <a:r>
              <a:rPr lang="en-US" smtClean="0">
                <a:solidFill>
                  <a:prstClr val="black">
                    <a:tint val="75000"/>
                  </a:prstClr>
                </a:solidFill>
              </a:rPr>
              <a:t>Presentation Title</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9" name="TextBox 8"/>
          <p:cNvSpPr txBox="1"/>
          <p:nvPr/>
        </p:nvSpPr>
        <p:spPr>
          <a:xfrm>
            <a:off x="960959" y="2737852"/>
            <a:ext cx="4113539"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Data Visualization of Proliferative and Non- Proliferative DR Validation Dataset</a:t>
            </a:r>
          </a:p>
          <a:p>
            <a:endParaRPr lang="en-US" dirty="0"/>
          </a:p>
          <a:p>
            <a:endParaRPr lang="en-US" dirty="0"/>
          </a:p>
        </p:txBody>
      </p:sp>
      <p:pic>
        <p:nvPicPr>
          <p:cNvPr id="10" name="Content Placeholder 9"/>
          <p:cNvPicPr>
            <a:picLocks noGrp="1" noChangeAspect="1"/>
          </p:cNvPicPr>
          <p:nvPr>
            <p:ph idx="1"/>
          </p:nvPr>
        </p:nvPicPr>
        <p:blipFill rotWithShape="1">
          <a:blip r:embed="rId2"/>
          <a:srcRect l="39182" t="67578" r="18797" b="7170"/>
          <a:stretch/>
        </p:blipFill>
        <p:spPr>
          <a:xfrm>
            <a:off x="5730491" y="1056643"/>
            <a:ext cx="6146198" cy="2170033"/>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3"/>
          <a:srcRect l="38603" t="61438" r="20956" b="19826"/>
          <a:stretch/>
        </p:blipFill>
        <p:spPr>
          <a:xfrm>
            <a:off x="5730491" y="3582348"/>
            <a:ext cx="6196555" cy="1925073"/>
          </a:xfrm>
          <a:prstGeom prst="rect">
            <a:avLst/>
          </a:prstGeom>
          <a:ln>
            <a:noFill/>
          </a:ln>
          <a:effectLst>
            <a:outerShdw blurRad="292100" dist="139700" dir="2700000" algn="tl" rotWithShape="0">
              <a:srgbClr val="333333">
                <a:alpha val="65000"/>
              </a:srgbClr>
            </a:outerShdw>
          </a:effectLst>
        </p:spPr>
      </p:pic>
      <p:sp>
        <p:nvSpPr>
          <p:cNvPr id="14" name="Title 1"/>
          <p:cNvSpPr>
            <a:spLocks noGrp="1"/>
          </p:cNvSpPr>
          <p:nvPr>
            <p:ph type="title"/>
          </p:nvPr>
        </p:nvSpPr>
        <p:spPr>
          <a:xfrm>
            <a:off x="801306" y="1286993"/>
            <a:ext cx="4432843" cy="1309064"/>
          </a:xfrm>
        </p:spPr>
        <p:txBody>
          <a:bodyPr>
            <a:normAutofit/>
          </a:bodyPr>
          <a:lstStyle/>
          <a:p>
            <a:r>
              <a:rPr lang="en-US" sz="4000" b="1" dirty="0" smtClean="0">
                <a:latin typeface="Microsoft JhengHei" panose="020B0604030504040204" pitchFamily="34" charset="-120"/>
                <a:ea typeface="Microsoft JhengHei" panose="020B0604030504040204" pitchFamily="34" charset="-120"/>
              </a:rPr>
              <a:t>DATA </a:t>
            </a:r>
            <a:r>
              <a:rPr lang="en-US" sz="4000" b="1" dirty="0">
                <a:latin typeface="Microsoft JhengHei" panose="020B0604030504040204" pitchFamily="34" charset="-120"/>
                <a:ea typeface="Microsoft JhengHei" panose="020B0604030504040204" pitchFamily="34" charset="-120"/>
              </a:rPr>
              <a:t>VISUALIZATION</a:t>
            </a:r>
            <a:endParaRPr lang="en-US" sz="40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946029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3D3D887-4EBB-4786-8316-C89D0BB9706F}">
  <ds:schemaRefs>
    <ds:schemaRef ds:uri="http://schemas.microsoft.com/sharepoint/v3/contenttype/forms"/>
  </ds:schemaRefs>
</ds:datastoreItem>
</file>

<file path=customXml/itemProps2.xml><?xml version="1.0" encoding="utf-8"?>
<ds:datastoreItem xmlns:ds="http://schemas.openxmlformats.org/officeDocument/2006/customXml" ds:itemID="{2BBC4E2F-F3E1-4F05-9206-4E311F2B3D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13E4D1-157A-4FD3-BF11-7582A03ADF37}">
  <ds:schemaRefs>
    <ds:schemaRef ds:uri="http://purl.org/dc/terms/"/>
    <ds:schemaRef ds:uri="71af3243-3dd4-4a8d-8c0d-dd76da1f02a5"/>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
  <TotalTime>0</TotalTime>
  <Words>1934</Words>
  <Application>Microsoft Office PowerPoint</Application>
  <PresentationFormat>Widescreen</PresentationFormat>
  <Paragraphs>347</Paragraphs>
  <Slides>39</Slides>
  <Notes>5</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Microsoft JhengHei</vt:lpstr>
      <vt:lpstr>Arial</vt:lpstr>
      <vt:lpstr>Avenir Next LT Pro</vt:lpstr>
      <vt:lpstr>Bahnschrift SemiBold SemiConden</vt:lpstr>
      <vt:lpstr>Calibri</vt:lpstr>
      <vt:lpstr>Courier New</vt:lpstr>
      <vt:lpstr>Google Sans</vt:lpstr>
      <vt:lpstr>Posterama</vt:lpstr>
      <vt:lpstr>Tw Cen MT</vt:lpstr>
      <vt:lpstr>Wingdings</vt:lpstr>
      <vt:lpstr>ShapesVTI</vt:lpstr>
      <vt:lpstr>ENERGY EFFICIENT AI CORE ON FPGA FOR POINT OF CARE APPLICATION</vt:lpstr>
      <vt:lpstr>Gantt Chart</vt:lpstr>
      <vt:lpstr>PowerPoint Presentation</vt:lpstr>
      <vt:lpstr>FLOW CHART</vt:lpstr>
      <vt:lpstr>SOFTWARE IMPLEMENTATION</vt:lpstr>
      <vt:lpstr>DATA SELECTION&amp; EXPLORATORY DATA ANALYSIS </vt:lpstr>
      <vt:lpstr>Data Preprocessing</vt:lpstr>
      <vt:lpstr>DATA VISUALIZATION</vt:lpstr>
      <vt:lpstr>DATA VISUALIZATION</vt:lpstr>
      <vt:lpstr>TRAINING OF AI MODEL</vt:lpstr>
      <vt:lpstr>AI MODEL SELECTION</vt:lpstr>
      <vt:lpstr>VALIDATION OF THE AI MODEL</vt:lpstr>
      <vt:lpstr>TESTING THE AI MODEL</vt:lpstr>
      <vt:lpstr>EVALUATING AI MODEL ON GPU AND CPU</vt:lpstr>
      <vt:lpstr>DEPLOYMENT OF AI MODEL</vt:lpstr>
      <vt:lpstr>Platform Description PYNQ-Z1 (Python Productivity for Zynq)</vt:lpstr>
      <vt:lpstr>EFFICIENCY OF PYNQ-Z1 TO NVIDIA RTX 3090 24GB </vt:lpstr>
      <vt:lpstr>SETUP AND PREPARING  PYNQ-Z1 (Python Productivity for Zynq)</vt:lpstr>
      <vt:lpstr>INFERENCE  First Inference of the AI Model on PYNQ-Z1 through SSH session in the shell</vt:lpstr>
      <vt:lpstr>SIMPLE DEMO OF THE INFERENCE IN PYNQ-Z1USING (GRADIO)</vt:lpstr>
      <vt:lpstr>AI MODEL AS SERVICE HOSTED ON PYNQ-Z1</vt:lpstr>
      <vt:lpstr>PowerPoint Presentation</vt:lpstr>
      <vt:lpstr>Optimization and Enhancement Research </vt:lpstr>
      <vt:lpstr>ACTIVATION FUNCTIONS IN HARDWARE</vt:lpstr>
      <vt:lpstr>APPROXIMATION OF SIGMOID ACTIVATION FUNCTION  </vt:lpstr>
      <vt:lpstr>SIGMOID ACTIVATION FUNCTION IMPLEMENTATION IN BRAM </vt:lpstr>
      <vt:lpstr>BRAM CONFIGURATION &amp; ANALYSIS </vt:lpstr>
      <vt:lpstr>BRAM OPTIMIZATION </vt:lpstr>
      <vt:lpstr>OVERCLOCKING TECHNIQUE</vt:lpstr>
      <vt:lpstr>LOGIC OF OVERCLOCKING AND BRAM CONFIGURATION </vt:lpstr>
      <vt:lpstr>SIMULATION WAVEFORM </vt:lpstr>
      <vt:lpstr>PowerPoint Presentation</vt:lpstr>
      <vt:lpstr>RTL OF OVERCLOCKING TECHNIQUE</vt:lpstr>
      <vt:lpstr>POWER &amp; UTILIZATION REPORTS</vt:lpstr>
      <vt:lpstr>SIMULATION WAVEFORM</vt:lpstr>
      <vt:lpstr>FINDINGS</vt:lpstr>
      <vt:lpstr>CONCLUSION</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2020-09-02T01:08:08Z</dcterms:created>
  <dcterms:modified xsi:type="dcterms:W3CDTF">2023-08-13T15:22:42Z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